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2"/>
  </p:notesMasterIdLst>
  <p:sldIdLst>
    <p:sldId id="256" r:id="rId2"/>
    <p:sldId id="359" r:id="rId3"/>
    <p:sldId id="368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341" r:id="rId16"/>
    <p:sldId id="340" r:id="rId17"/>
    <p:sldId id="271" r:id="rId18"/>
    <p:sldId id="270" r:id="rId19"/>
    <p:sldId id="343" r:id="rId20"/>
    <p:sldId id="272" r:id="rId21"/>
    <p:sldId id="273" r:id="rId22"/>
    <p:sldId id="275" r:id="rId23"/>
    <p:sldId id="369" r:id="rId24"/>
    <p:sldId id="276" r:id="rId25"/>
    <p:sldId id="277" r:id="rId26"/>
    <p:sldId id="278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65" r:id="rId47"/>
    <p:sldId id="303" r:id="rId48"/>
    <p:sldId id="345" r:id="rId49"/>
    <p:sldId id="366" r:id="rId50"/>
    <p:sldId id="344" r:id="rId51"/>
    <p:sldId id="304" r:id="rId52"/>
    <p:sldId id="349" r:id="rId53"/>
    <p:sldId id="362" r:id="rId54"/>
    <p:sldId id="367" r:id="rId55"/>
    <p:sldId id="347" r:id="rId56"/>
    <p:sldId id="308" r:id="rId57"/>
    <p:sldId id="309" r:id="rId58"/>
    <p:sldId id="348" r:id="rId59"/>
    <p:sldId id="305" r:id="rId60"/>
    <p:sldId id="306" r:id="rId61"/>
    <p:sldId id="360" r:id="rId62"/>
    <p:sldId id="350" r:id="rId63"/>
    <p:sldId id="361" r:id="rId64"/>
    <p:sldId id="352" r:id="rId65"/>
    <p:sldId id="353" r:id="rId66"/>
    <p:sldId id="363" r:id="rId67"/>
    <p:sldId id="355" r:id="rId68"/>
    <p:sldId id="370" r:id="rId69"/>
    <p:sldId id="356" r:id="rId70"/>
    <p:sldId id="357" r:id="rId71"/>
    <p:sldId id="358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34" r:id="rId96"/>
    <p:sldId id="335" r:id="rId97"/>
    <p:sldId id="336" r:id="rId98"/>
    <p:sldId id="337" r:id="rId99"/>
    <p:sldId id="338" r:id="rId100"/>
    <p:sldId id="339" r:id="rId10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03"/>
      <p:bold r:id="rId104"/>
      <p:italic r:id="rId105"/>
      <p:boldItalic r:id="rId106"/>
    </p:embeddedFont>
    <p:embeddedFont>
      <p:font typeface="Barlow Light" panose="00000400000000000000" pitchFamily="2" charset="0"/>
      <p:regular r:id="rId107"/>
      <p:bold r:id="rId108"/>
      <p:italic r:id="rId109"/>
      <p:boldItalic r:id="rId110"/>
    </p:embeddedFont>
    <p:embeddedFont>
      <p:font typeface="Barlow SemiBold" panose="00000700000000000000" pitchFamily="2" charset="0"/>
      <p:regular r:id="rId111"/>
      <p:bold r:id="rId112"/>
      <p:italic r:id="rId113"/>
      <p:boldItalic r:id="rId114"/>
    </p:embeddedFont>
    <p:embeddedFont>
      <p:font typeface="Calibri" panose="020F0502020204030204" pitchFamily="34" charset="0"/>
      <p:regular r:id="rId115"/>
      <p:bold r:id="rId116"/>
      <p:italic r:id="rId117"/>
      <p:boldItalic r:id="rId118"/>
    </p:embeddedFont>
    <p:embeddedFont>
      <p:font typeface="Cambria Math" panose="02040503050406030204" pitchFamily="18" charset="0"/>
      <p:regular r:id="rId119"/>
    </p:embeddedFont>
    <p:embeddedFont>
      <p:font typeface="Montserrat" panose="00000500000000000000" pitchFamily="2" charset="0"/>
      <p:regular r:id="rId120"/>
      <p:bold r:id="rId121"/>
      <p:italic r:id="rId122"/>
      <p:boldItalic r:id="rId123"/>
    </p:embeddedFont>
    <p:embeddedFont>
      <p:font typeface="Roboto" panose="02000000000000000000" pitchFamily="2" charset="0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F0AB4C-2915-039B-6765-6D0C29DADF02}" name="Otávio Parraga" initials="OP" userId="1b7142cdefe96cf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DAF576-DC4F-4B59-9F4B-F511789054C7}">
  <a:tblStyle styleId="{B0DAF576-DC4F-4B59-9F4B-F511789054C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123" Type="http://schemas.openxmlformats.org/officeDocument/2006/relationships/font" Target="fonts/font21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font" Target="fonts/font22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125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12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32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2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ed95e4b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8ed95e4bd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bdad1d84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8bdad1d84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bdad1d84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g8bdad1d84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d7eed9a6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g8d7eed9a6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d7eed9a6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8d7eed9a6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f4a6225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f4a6225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f0861b0a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8f0861b0a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f4a62251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f4a62251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f1bc363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f1bc363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e7ef893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8e7ef893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bdad1d8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8bdad1d84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229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e7ef893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8e7ef893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251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e7ef893c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g8e7ef893c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cda887e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8cda887e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e7ef893c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8e7ef893c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cda887ef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g8cda887ef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8cda887ef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g8cda887ef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cda887ef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8cda887ef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cda887ef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8cda887ef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cda887ef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8cda887ef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ed95e4bd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g8ed95e4bd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bdad1d8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8bdad1d84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271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cda887ef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8cda887ef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cda887ef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8cda887ef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df003593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8df003593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df003593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8df003593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8cda887ef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8cda887ef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8f0861b0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8f0861b0a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df00359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df00359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8df003593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8df003593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f1bc3638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8f1bc3638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8bdad1d84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9" name="Google Shape;899;g8bdad1d84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bdad1d8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8bdad1d84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ee65fd1f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8ee65fd1f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ee65fd1f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g8ee65fd1f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bdad1d84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g8bdad1d84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bdad1d84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g8bdad1d84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982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f1bc3638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f1bc3638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f1bc3638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f1bc3638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977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bdad1d84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g8bdad1d84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4768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f1bc3638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f1bc3638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005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8f1bc363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8f1bc363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f1bc3638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f1bc3638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0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bdad1d8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8bdad1d8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f1bc3638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f1bc3638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461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bdad1d84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g8bdad1d84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484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031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8f1bc3638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8f1bc3638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f1bc3638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8f1bc3638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8bdad1d84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9" name="Google Shape;899;g8bdad1d84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7851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2570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f1bc3638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8f1bc3638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5557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849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343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dad1d84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8bdad1d84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352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190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8bdad1d84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9" name="Google Shape;899;g8bdad1d84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3243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4547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74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547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0159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7032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f1bc363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f1bc363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1522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3160af9e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g53160af9e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bdad1d84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8bdad1d84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3160af9e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9" name="Google Shape;1009;g53160af9e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7" name="Google Shape;10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6" name="Google Shape;10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6" name="Google Shape;10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0" name="Google Shape;10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bdad1d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bdad1d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8" name="Google Shape;10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3" name="Google Shape;112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5" name="Google Shape;11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Google Shape;11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3" name="Google Shape;11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5" name="Google Shape;1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2" name="Google Shape;12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d7eed9a6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8d7eed9a6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6" name="Google Shape;123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6" name="Google Shape;125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3" name="Google Shape;126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1" name="Google Shape;15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9" name="Google Shape;15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4" cy="666424"/>
              <a:chOff x="7996345" y="980275"/>
              <a:chExt cx="666404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6" y="1541664"/>
              <a:ext cx="730046" cy="2060087"/>
              <a:chOff x="7022220" y="1541675"/>
              <a:chExt cx="666404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4" cy="666424"/>
              <a:chOff x="7996345" y="980275"/>
              <a:chExt cx="666404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11"/>
          <p:cNvGrpSpPr/>
          <p:nvPr/>
        </p:nvGrpSpPr>
        <p:grpSpPr>
          <a:xfrm>
            <a:off x="-207" y="0"/>
            <a:ext cx="9158157" cy="5149836"/>
            <a:chOff x="-207" y="0"/>
            <a:chExt cx="9158157" cy="5149836"/>
          </a:xfrm>
        </p:grpSpPr>
        <p:sp>
          <p:nvSpPr>
            <p:cNvPr id="451" name="Google Shape;451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4" name="Google Shape;454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5" name="Google Shape;455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59" name="Google Shape;459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9" name="Google Shape;479;p1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2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2"/>
          <p:cNvSpPr/>
          <p:nvPr/>
        </p:nvSpPr>
        <p:spPr>
          <a:xfrm>
            <a:off x="322375" y="4489799"/>
            <a:ext cx="7524000" cy="3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6" name="Google Shape;486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0" name="Google Shape;490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7" name="Google Shape;50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12"/>
          <p:cNvSpPr txBox="1">
            <a:spLocks noGrp="1"/>
          </p:cNvSpPr>
          <p:nvPr>
            <p:ph type="body" idx="1"/>
          </p:nvPr>
        </p:nvSpPr>
        <p:spPr>
          <a:xfrm>
            <a:off x="650725" y="4489800"/>
            <a:ext cx="7195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>
            <a:off x="-207" y="0"/>
            <a:ext cx="9158157" cy="5149836"/>
            <a:chOff x="-207" y="0"/>
            <a:chExt cx="9158157" cy="5149836"/>
          </a:xfrm>
        </p:grpSpPr>
        <p:sp>
          <p:nvSpPr>
            <p:cNvPr id="107" name="Google Shape;107;p3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3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111" name="Google Shape;111;p3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3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115" name="Google Shape;115;p3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3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132" name="Google Shape;132;p3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137" name="Google Shape;137;p3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138" name="Google Shape;138;p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4"/>
          <p:cNvGrpSpPr/>
          <p:nvPr/>
        </p:nvGrpSpPr>
        <p:grpSpPr>
          <a:xfrm>
            <a:off x="8477595" y="4477088"/>
            <a:ext cx="666404" cy="666424"/>
            <a:chOff x="7996345" y="980275"/>
            <a:chExt cx="666404" cy="666424"/>
          </a:xfrm>
        </p:grpSpPr>
        <p:sp>
          <p:nvSpPr>
            <p:cNvPr id="143" name="Google Shape;143;p4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7042556" y="1541664"/>
            <a:ext cx="508369" cy="2060087"/>
            <a:chOff x="7022220" y="1541675"/>
            <a:chExt cx="464052" cy="1880499"/>
          </a:xfrm>
        </p:grpSpPr>
        <p:sp>
          <p:nvSpPr>
            <p:cNvPr id="160" name="Google Shape;160;p4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91" name="Google Shape;191;p4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4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96" name="Google Shape;196;p4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4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201" name="Google Shape;201;p4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4"/>
          <p:cNvGrpSpPr/>
          <p:nvPr/>
        </p:nvGrpSpPr>
        <p:grpSpPr>
          <a:xfrm>
            <a:off x="685795" y="0"/>
            <a:ext cx="666404" cy="666424"/>
            <a:chOff x="7996345" y="980275"/>
            <a:chExt cx="666404" cy="666424"/>
          </a:xfrm>
        </p:grpSpPr>
        <p:sp>
          <p:nvSpPr>
            <p:cNvPr id="206" name="Google Shape;206;p4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4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5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228" name="Google Shape;228;p5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5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232" name="Google Shape;232;p5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5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249" name="Google Shape;249;p5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5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6"/>
          <p:cNvGrpSpPr/>
          <p:nvPr/>
        </p:nvGrpSpPr>
        <p:grpSpPr>
          <a:xfrm>
            <a:off x="-175" y="0"/>
            <a:ext cx="9158125" cy="5149862"/>
            <a:chOff x="-175" y="0"/>
            <a:chExt cx="9158125" cy="5149862"/>
          </a:xfrm>
        </p:grpSpPr>
        <p:sp>
          <p:nvSpPr>
            <p:cNvPr id="255" name="Google Shape;255;p6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6" name="Google Shape;256;p6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257" name="Google Shape;257;p6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" name="Google Shape;260;p6"/>
            <p:cNvSpPr/>
            <p:nvPr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" name="Google Shape;262;p6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63" name="Google Shape;263;p6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7508545" y="3014000"/>
              <a:ext cx="666404" cy="1475799"/>
              <a:chOff x="7508545" y="664625"/>
              <a:chExt cx="666404" cy="1475799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7508545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7710872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7913198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7508545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7710872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7913198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508545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710872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913198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7508545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7710872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7913198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115524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115524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8115524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8115549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666070" y="4483438"/>
              <a:ext cx="666404" cy="666424"/>
              <a:chOff x="7996345" y="980275"/>
              <a:chExt cx="666404" cy="666424"/>
            </a:xfrm>
          </p:grpSpPr>
          <p:sp>
            <p:nvSpPr>
              <p:cNvPr id="300" name="Google Shape;300;p6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6" name="Google Shape;316;p6"/>
          <p:cNvSpPr txBox="1">
            <a:spLocks noGrp="1"/>
          </p:cNvSpPr>
          <p:nvPr>
            <p:ph type="body" idx="1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2286000" lvl="4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2743200" lvl="5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3200400" lvl="6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3657600" lvl="7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4114800" lvl="8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317" name="Google Shape;317;p6"/>
          <p:cNvSpPr txBox="1"/>
          <p:nvPr/>
        </p:nvSpPr>
        <p:spPr>
          <a:xfrm>
            <a:off x="666125" y="574543"/>
            <a:ext cx="666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7"/>
          <p:cNvGrpSpPr/>
          <p:nvPr/>
        </p:nvGrpSpPr>
        <p:grpSpPr>
          <a:xfrm>
            <a:off x="-207" y="0"/>
            <a:ext cx="9158157" cy="5149836"/>
            <a:chOff x="-207" y="0"/>
            <a:chExt cx="9158157" cy="5149836"/>
          </a:xfrm>
        </p:grpSpPr>
        <p:sp>
          <p:nvSpPr>
            <p:cNvPr id="321" name="Google Shape;321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4" name="Google Shape;324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" name="Google Shape;328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29" name="Google Shape;329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9" name="Google Shape;349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7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51" name="Google Shape;351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8"/>
          <p:cNvGrpSpPr/>
          <p:nvPr/>
        </p:nvGrpSpPr>
        <p:grpSpPr>
          <a:xfrm>
            <a:off x="-207" y="0"/>
            <a:ext cx="9158157" cy="5149836"/>
            <a:chOff x="-207" y="0"/>
            <a:chExt cx="9158157" cy="5149836"/>
          </a:xfrm>
        </p:grpSpPr>
        <p:sp>
          <p:nvSpPr>
            <p:cNvPr id="354" name="Google Shape;354;p8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6" name="Google Shape;356;p8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57" name="Google Shape;357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8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61" name="Google Shape;361;p8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8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78" name="Google Shape;378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1" name="Google Shape;381;p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9"/>
          <p:cNvGrpSpPr/>
          <p:nvPr/>
        </p:nvGrpSpPr>
        <p:grpSpPr>
          <a:xfrm>
            <a:off x="-207" y="0"/>
            <a:ext cx="9158157" cy="5149836"/>
            <a:chOff x="-207" y="0"/>
            <a:chExt cx="9158157" cy="5149836"/>
          </a:xfrm>
        </p:grpSpPr>
        <p:sp>
          <p:nvSpPr>
            <p:cNvPr id="384" name="Google Shape;384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7" name="Google Shape;387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88" name="Google Shape;388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" name="Google Shape;391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92" name="Google Shape;392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09" name="Google Shape;409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2" name="Google Shape;412;p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9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14" name="Google Shape;414;p9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15" name="Google Shape;415;p9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16" name="Google Shape;416;p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0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0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10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422" name="Google Shape;422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10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426" name="Google Shape;426;p10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10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443" name="Google Shape;443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p10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7" name="Google Shape;447;p10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48" name="Google Shape;448;p1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otavio-parraga.github.io/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book.com.br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s://pytorch.or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97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unsplash.com/&amp;utm_source=slidescarnival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barlow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Introdu</a:t>
            </a:r>
            <a:r>
              <a:rPr lang="pt-BR" dirty="0" err="1"/>
              <a:t>ção</a:t>
            </a:r>
            <a:r>
              <a:rPr lang="pt-BR" dirty="0"/>
              <a:t> a </a:t>
            </a:r>
            <a:r>
              <a:rPr lang="pt-BR" dirty="0" err="1"/>
              <a:t>Deep</a:t>
            </a:r>
            <a:r>
              <a:rPr lang="pt-BR" dirty="0"/>
              <a:t> Learning</a:t>
            </a:r>
            <a:endParaRPr dirty="0"/>
          </a:p>
        </p:txBody>
      </p:sp>
      <p:pic>
        <p:nvPicPr>
          <p:cNvPr id="3" name="Google Shape;61;p14">
            <a:extLst>
              <a:ext uri="{FF2B5EF4-FFF2-40B4-BE49-F238E27FC236}">
                <a16:creationId xmlns:a16="http://schemas.microsoft.com/office/drawing/2014/main" id="{0F41C020-660A-CF35-BA2B-A4BBB10C7B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Dados</a:t>
            </a:r>
            <a:endParaRPr/>
          </a:p>
        </p:txBody>
      </p:sp>
      <p:sp>
        <p:nvSpPr>
          <p:cNvPr id="563" name="Google Shape;563;p2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64" name="Google Shape;564;p20"/>
          <p:cNvPicPr preferRelativeResize="0"/>
          <p:nvPr/>
        </p:nvPicPr>
        <p:blipFill rotWithShape="1">
          <a:blip r:embed="rId3">
            <a:alphaModFix/>
          </a:blip>
          <a:srcRect b="60835"/>
          <a:stretch/>
        </p:blipFill>
        <p:spPr>
          <a:xfrm>
            <a:off x="2872025" y="1898300"/>
            <a:ext cx="6108599" cy="5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0"/>
          <p:cNvSpPr txBox="1"/>
          <p:nvPr/>
        </p:nvSpPr>
        <p:spPr>
          <a:xfrm>
            <a:off x="5064125" y="1382575"/>
            <a:ext cx="1724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Dados Estruturados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66" name="Google Shape;566;p20"/>
          <p:cNvSpPr txBox="1"/>
          <p:nvPr/>
        </p:nvSpPr>
        <p:spPr>
          <a:xfrm>
            <a:off x="4865375" y="3412963"/>
            <a:ext cx="21219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Dados Não-Estruturados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67" name="Google Shape;567;p20"/>
          <p:cNvPicPr preferRelativeResize="0"/>
          <p:nvPr/>
        </p:nvPicPr>
        <p:blipFill rotWithShape="1">
          <a:blip r:embed="rId3">
            <a:alphaModFix/>
          </a:blip>
          <a:srcRect t="59575" b="-2248"/>
          <a:stretch/>
        </p:blipFill>
        <p:spPr>
          <a:xfrm>
            <a:off x="2872025" y="3836100"/>
            <a:ext cx="6108599" cy="6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100" y="1660575"/>
            <a:ext cx="1682375" cy="107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20"/>
          <p:cNvCxnSpPr>
            <a:stCxn id="564" idx="1"/>
          </p:cNvCxnSpPr>
          <p:nvPr/>
        </p:nvCxnSpPr>
        <p:spPr>
          <a:xfrm rot="10800000" flipH="1">
            <a:off x="2872025" y="2197987"/>
            <a:ext cx="1198500" cy="3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70" name="Google Shape;57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300" y="2935925"/>
            <a:ext cx="1198500" cy="79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0"/>
          <p:cNvPicPr preferRelativeResize="0"/>
          <p:nvPr/>
        </p:nvPicPr>
        <p:blipFill rotWithShape="1">
          <a:blip r:embed="rId6">
            <a:alphaModFix/>
          </a:blip>
          <a:srcRect r="11551"/>
          <a:stretch/>
        </p:blipFill>
        <p:spPr>
          <a:xfrm>
            <a:off x="821325" y="4163100"/>
            <a:ext cx="1682375" cy="99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20"/>
          <p:cNvCxnSpPr>
            <a:stCxn id="570" idx="3"/>
            <a:endCxn id="567" idx="1"/>
          </p:cNvCxnSpPr>
          <p:nvPr/>
        </p:nvCxnSpPr>
        <p:spPr>
          <a:xfrm>
            <a:off x="2335800" y="3335029"/>
            <a:ext cx="536100" cy="828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20"/>
          <p:cNvCxnSpPr>
            <a:stCxn id="571" idx="3"/>
            <a:endCxn id="567" idx="1"/>
          </p:cNvCxnSpPr>
          <p:nvPr/>
        </p:nvCxnSpPr>
        <p:spPr>
          <a:xfrm rot="10800000" flipH="1">
            <a:off x="2503699" y="4162912"/>
            <a:ext cx="368400" cy="499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" name="Google Shape;61;p14">
            <a:extLst>
              <a:ext uri="{FF2B5EF4-FFF2-40B4-BE49-F238E27FC236}">
                <a16:creationId xmlns:a16="http://schemas.microsoft.com/office/drawing/2014/main" id="{CB95863C-75D5-04C8-913F-48772E92FF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9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96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73" name="Google Shape;1573;p96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74" name="Google Shape;1574;p96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75" name="Google Shape;1575;p96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6" name="Google Shape;1576;p96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96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78" name="Google Shape;1578;p96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9" name="Google Shape;1579;p96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0" name="Google Shape;1580;p96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81" name="Google Shape;1581;p96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82" name="Google Shape;1582;p96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3" name="Google Shape;1583;p96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84" name="Google Shape;1584;p96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85" name="Google Shape;1585;p96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Nosso foco: Generalização</a:t>
            </a:r>
            <a:endParaRPr dirty="0"/>
          </a:p>
        </p:txBody>
      </p:sp>
      <p:sp>
        <p:nvSpPr>
          <p:cNvPr id="579" name="Google Shape;57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80" name="Google Shape;5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900" y="1803425"/>
            <a:ext cx="6208176" cy="24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1CCF9F80-CB94-0F8E-CE82-D8ACDE4EB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2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 Redes Neurais</a:t>
            </a:r>
            <a:endParaRPr/>
          </a:p>
        </p:txBody>
      </p:sp>
      <p:sp>
        <p:nvSpPr>
          <p:cNvPr id="586" name="Google Shape;586;p22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 que são, como vivem, do que se alimentam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Histórico</a:t>
            </a:r>
            <a:endParaRPr/>
          </a:p>
        </p:txBody>
      </p:sp>
      <p:sp>
        <p:nvSpPr>
          <p:cNvPr id="592" name="Google Shape;592;p2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93" name="Google Shape;593;p23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Formulado por Warren McCulloch e Walter Pitts (1943);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Inspiração da biologia;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Modelar matematicamente um neurônio;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94" name="Google Shape;5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848" y="2835448"/>
            <a:ext cx="3044172" cy="23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40148195-C3F1-6329-907C-D45418316D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Perceptron</a:t>
            </a:r>
            <a:endParaRPr/>
          </a:p>
        </p:txBody>
      </p:sp>
      <p:sp>
        <p:nvSpPr>
          <p:cNvPr id="607" name="Google Shape;607;p2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08" name="Google Shape;6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425" y="2037128"/>
            <a:ext cx="4385510" cy="245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087" y="2037125"/>
            <a:ext cx="926588" cy="741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25"/>
          <p:cNvCxnSpPr>
            <a:stCxn id="609" idx="1"/>
          </p:cNvCxnSpPr>
          <p:nvPr/>
        </p:nvCxnSpPr>
        <p:spPr>
          <a:xfrm flipH="1">
            <a:off x="7769387" y="2407852"/>
            <a:ext cx="236700" cy="455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1" name="Google Shape;611;p25"/>
          <p:cNvSpPr txBox="1"/>
          <p:nvPr/>
        </p:nvSpPr>
        <p:spPr>
          <a:xfrm>
            <a:off x="1184125" y="1361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▪"/>
            </a:pPr>
            <a:r>
              <a:rPr lang="en" sz="18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Desenvolvido por Rosenblatt (1958);</a:t>
            </a:r>
            <a:endParaRPr sz="18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▪"/>
            </a:pPr>
            <a:r>
              <a:rPr lang="en" sz="18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Apenas uma camada de neurônios;</a:t>
            </a:r>
            <a:endParaRPr sz="18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▪"/>
            </a:pPr>
            <a:r>
              <a:rPr lang="en" sz="18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Classificação;</a:t>
            </a:r>
            <a:endParaRPr sz="18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▪"/>
            </a:pPr>
            <a:r>
              <a:rPr lang="en" sz="18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Saída da rede: {-1,+1}.</a:t>
            </a:r>
            <a:endParaRPr dirty="0"/>
          </a:p>
        </p:txBody>
      </p:sp>
      <p:sp>
        <p:nvSpPr>
          <p:cNvPr id="612" name="Google Shape;612;p25"/>
          <p:cNvSpPr/>
          <p:nvPr/>
        </p:nvSpPr>
        <p:spPr>
          <a:xfrm>
            <a:off x="4255425" y="1939000"/>
            <a:ext cx="495900" cy="258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25"/>
          <p:cNvCxnSpPr>
            <a:stCxn id="612" idx="2"/>
          </p:cNvCxnSpPr>
          <p:nvPr/>
        </p:nvCxnSpPr>
        <p:spPr>
          <a:xfrm>
            <a:off x="4503375" y="4521700"/>
            <a:ext cx="3600" cy="273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4" name="Google Shape;614;p25"/>
          <p:cNvSpPr txBox="1"/>
          <p:nvPr/>
        </p:nvSpPr>
        <p:spPr>
          <a:xfrm>
            <a:off x="4041825" y="4698300"/>
            <a:ext cx="9267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Entradas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5" name="Google Shape;615;p25"/>
          <p:cNvSpPr/>
          <p:nvPr/>
        </p:nvSpPr>
        <p:spPr>
          <a:xfrm>
            <a:off x="5184900" y="2037125"/>
            <a:ext cx="495900" cy="258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5"/>
          <p:cNvSpPr txBox="1"/>
          <p:nvPr/>
        </p:nvSpPr>
        <p:spPr>
          <a:xfrm>
            <a:off x="5080500" y="4751200"/>
            <a:ext cx="1051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Dendritos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617" name="Google Shape;617;p25"/>
          <p:cNvCxnSpPr/>
          <p:nvPr/>
        </p:nvCxnSpPr>
        <p:spPr>
          <a:xfrm>
            <a:off x="5431050" y="4619825"/>
            <a:ext cx="3600" cy="273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8" name="Google Shape;618;p25"/>
          <p:cNvSpPr/>
          <p:nvPr/>
        </p:nvSpPr>
        <p:spPr>
          <a:xfrm>
            <a:off x="6298000" y="2782675"/>
            <a:ext cx="1798500" cy="106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9" name="Google Shape;619;p25"/>
          <p:cNvCxnSpPr>
            <a:stCxn id="618" idx="2"/>
          </p:cNvCxnSpPr>
          <p:nvPr/>
        </p:nvCxnSpPr>
        <p:spPr>
          <a:xfrm flipH="1">
            <a:off x="7193350" y="3848275"/>
            <a:ext cx="3900" cy="584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0" name="Google Shape;620;p25"/>
          <p:cNvSpPr txBox="1"/>
          <p:nvPr/>
        </p:nvSpPr>
        <p:spPr>
          <a:xfrm>
            <a:off x="6731950" y="4540300"/>
            <a:ext cx="13647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Corpo celular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7" name="Google Shape;61;p14">
            <a:extLst>
              <a:ext uri="{FF2B5EF4-FFF2-40B4-BE49-F238E27FC236}">
                <a16:creationId xmlns:a16="http://schemas.microsoft.com/office/drawing/2014/main" id="{9E18AA6E-612E-A8C5-0BCC-34CDC847A9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716FB-9CB2-4095-AAB7-91280CEF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Separação Linear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E75D88-4AB2-4E3F-AD7D-8DC226FC72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2050" name="Picture 2" descr="ML] - The Need for Non Linear Functions in Classification · GitHub">
            <a:extLst>
              <a:ext uri="{FF2B5EF4-FFF2-40B4-BE49-F238E27FC236}">
                <a16:creationId xmlns:a16="http://schemas.microsoft.com/office/drawing/2014/main" id="{DA2FD4AC-2D60-4B38-8A2F-A3664EC71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2"/>
          <a:stretch/>
        </p:blipFill>
        <p:spPr bwMode="auto">
          <a:xfrm>
            <a:off x="2910167" y="2427194"/>
            <a:ext cx="3323666" cy="205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644A814-0B16-47F5-826E-6662835AE6B3}"/>
                  </a:ext>
                </a:extLst>
              </p:cNvPr>
              <p:cNvSpPr txBox="1"/>
              <p:nvPr/>
            </p:nvSpPr>
            <p:spPr>
              <a:xfrm>
                <a:off x="3978247" y="1596958"/>
                <a:ext cx="1187505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grow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644A814-0B16-47F5-826E-6662835AE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47" y="1596958"/>
                <a:ext cx="1187505" cy="484043"/>
              </a:xfrm>
              <a:prstGeom prst="rect">
                <a:avLst/>
              </a:prstGeom>
              <a:blipFill>
                <a:blip r:embed="rId3"/>
                <a:stretch>
                  <a:fillRect l="-34536" t="-155696" r="-53608" b="-2329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61;p14">
            <a:extLst>
              <a:ext uri="{FF2B5EF4-FFF2-40B4-BE49-F238E27FC236}">
                <a16:creationId xmlns:a16="http://schemas.microsoft.com/office/drawing/2014/main" id="{2449F1E9-D992-5BBA-0830-65629AA6B3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14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9E8C8-BD26-401D-910B-24E72E77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não lineares?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2182EB-E51D-4CE8-A577-6FA1DB8F85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BF3B37-1420-4ADF-8063-118001F4E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88" y="2306177"/>
            <a:ext cx="4159624" cy="234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42;p28">
            <a:extLst>
              <a:ext uri="{FF2B5EF4-FFF2-40B4-BE49-F238E27FC236}">
                <a16:creationId xmlns:a16="http://schemas.microsoft.com/office/drawing/2014/main" id="{8D469A66-B731-429E-A2F7-2D39525F01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 dirty="0"/>
              <a:t>Problema Linear: Separado por uma reta.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 dirty="0"/>
              <a:t>Problema Não linear: Não é separado por uma reta.</a:t>
            </a:r>
            <a:endParaRPr sz="2000" dirty="0"/>
          </a:p>
        </p:txBody>
      </p:sp>
      <p:pic>
        <p:nvPicPr>
          <p:cNvPr id="7" name="Google Shape;61;p14">
            <a:extLst>
              <a:ext uri="{FF2B5EF4-FFF2-40B4-BE49-F238E27FC236}">
                <a16:creationId xmlns:a16="http://schemas.microsoft.com/office/drawing/2014/main" id="{4D226BF4-9D5A-71A2-6831-3E4CCC6417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70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Porque procuramos não linearidade?</a:t>
            </a:r>
            <a:endParaRPr dirty="0"/>
          </a:p>
        </p:txBody>
      </p:sp>
      <p:sp>
        <p:nvSpPr>
          <p:cNvPr id="641" name="Google Shape;641;p2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42" name="Google Shape;642;p28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Presente em padr</a:t>
            </a:r>
            <a:r>
              <a:rPr lang="pt-BR" sz="2000" dirty="0" err="1"/>
              <a:t>ões</a:t>
            </a:r>
            <a:r>
              <a:rPr lang="pt-BR" sz="2000" dirty="0"/>
              <a:t> </a:t>
            </a:r>
            <a:r>
              <a:rPr lang="en" sz="2000" dirty="0"/>
              <a:t>complexos.</a:t>
            </a:r>
            <a:endParaRPr sz="2000" dirty="0"/>
          </a:p>
        </p:txBody>
      </p:sp>
      <p:pic>
        <p:nvPicPr>
          <p:cNvPr id="643" name="Google Shape;6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787" y="2528200"/>
            <a:ext cx="4820426" cy="24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F0EF8753-BF23-754C-C57A-7FA152197E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Problemas não lineares?</a:t>
            </a:r>
            <a:endParaRPr dirty="0"/>
          </a:p>
        </p:txBody>
      </p:sp>
      <p:sp>
        <p:nvSpPr>
          <p:cNvPr id="633" name="Google Shape;633;p2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34" name="Google Shape;634;p27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/>
              <a:t>Perceptron Multi-Camada;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+ Camadas;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 dirty="0"/>
              <a:t>Funções de Ativação</a:t>
            </a:r>
          </a:p>
          <a:p>
            <a:pPr marL="571500" lvl="1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800" dirty="0"/>
              <a:t>	</a:t>
            </a:r>
            <a:r>
              <a:rPr lang="pt-BR" sz="1800" dirty="0"/>
              <a:t>não lineares.</a:t>
            </a:r>
            <a:endParaRPr sz="1800" dirty="0"/>
          </a:p>
        </p:txBody>
      </p:sp>
      <p:pic>
        <p:nvPicPr>
          <p:cNvPr id="635" name="Google Shape;6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336" y="2874500"/>
            <a:ext cx="3504326" cy="22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BD8FCBB-C993-010F-88BD-96C7191CA0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9E8C8-BD26-401D-910B-24E72E77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não lineares?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2182EB-E51D-4CE8-A577-6FA1DB8F85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BF3B37-1420-4ADF-8063-118001F4E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7"/>
          <a:stretch/>
        </p:blipFill>
        <p:spPr bwMode="auto">
          <a:xfrm>
            <a:off x="6139639" y="2191877"/>
            <a:ext cx="2069112" cy="234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42;p28">
            <a:extLst>
              <a:ext uri="{FF2B5EF4-FFF2-40B4-BE49-F238E27FC236}">
                <a16:creationId xmlns:a16="http://schemas.microsoft.com/office/drawing/2014/main" id="{8D469A66-B731-429E-A2F7-2D39525F01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 dirty="0"/>
              <a:t>Segunda camada aprende com saídas da primeira.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EAD51DB-2B6B-40F4-B7A5-0BFC2D6E91DF}"/>
              </a:ext>
            </a:extLst>
          </p:cNvPr>
          <p:cNvCxnSpPr>
            <a:cxnSpLocks/>
          </p:cNvCxnSpPr>
          <p:nvPr/>
        </p:nvCxnSpPr>
        <p:spPr>
          <a:xfrm flipV="1">
            <a:off x="6205817" y="2430556"/>
            <a:ext cx="2104465" cy="117998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2FD9029-70D0-4D83-971F-FCECAC9C29B8}"/>
              </a:ext>
            </a:extLst>
          </p:cNvPr>
          <p:cNvCxnSpPr>
            <a:cxnSpLocks/>
          </p:cNvCxnSpPr>
          <p:nvPr/>
        </p:nvCxnSpPr>
        <p:spPr>
          <a:xfrm flipV="1">
            <a:off x="6857999" y="2285999"/>
            <a:ext cx="1330415" cy="2058507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4C6452-D0E0-488E-B70F-C23381565A5E}"/>
              </a:ext>
            </a:extLst>
          </p:cNvPr>
          <p:cNvSpPr txBox="1"/>
          <p:nvPr/>
        </p:nvSpPr>
        <p:spPr>
          <a:xfrm>
            <a:off x="5157739" y="3472036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dk1"/>
                </a:solidFill>
                <a:latin typeface="Barlow Light"/>
                <a:sym typeface="Barlow Light"/>
              </a:rPr>
              <a:t>Neurônio 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DAD64E1-9A91-481E-ADD7-92EFA2407E5D}"/>
              </a:ext>
            </a:extLst>
          </p:cNvPr>
          <p:cNvSpPr txBox="1"/>
          <p:nvPr/>
        </p:nvSpPr>
        <p:spPr>
          <a:xfrm>
            <a:off x="6404188" y="4383931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dk1"/>
                </a:solidFill>
                <a:latin typeface="Barlow Light"/>
                <a:sym typeface="Barlow Light"/>
              </a:rPr>
              <a:t>Neurônio 2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2A47F95-E8B0-4C97-B94F-35C903E41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3042700"/>
            <a:ext cx="3425273" cy="1198431"/>
          </a:xfrm>
          <a:prstGeom prst="rect">
            <a:avLst/>
          </a:prstGeom>
        </p:spPr>
      </p:pic>
      <p:pic>
        <p:nvPicPr>
          <p:cNvPr id="11" name="Google Shape;61;p14">
            <a:extLst>
              <a:ext uri="{FF2B5EF4-FFF2-40B4-BE49-F238E27FC236}">
                <a16:creationId xmlns:a16="http://schemas.microsoft.com/office/drawing/2014/main" id="{190C05FD-08F2-FC70-179B-39D723BAC7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84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Quem sou eu?</a:t>
            </a:r>
            <a:endParaRPr dirty="0"/>
          </a:p>
        </p:txBody>
      </p:sp>
      <p:sp>
        <p:nvSpPr>
          <p:cNvPr id="522" name="Google Shape;522;p14"/>
          <p:cNvSpPr txBox="1">
            <a:spLocks noGrp="1"/>
          </p:cNvSpPr>
          <p:nvPr>
            <p:ph type="body" idx="1"/>
          </p:nvPr>
        </p:nvSpPr>
        <p:spPr>
          <a:xfrm>
            <a:off x="3339995" y="1599700"/>
            <a:ext cx="5212334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800" indent="-457200">
              <a:spcBef>
                <a:spcPts val="0"/>
              </a:spcBef>
              <a:buSzPts val="2000"/>
            </a:pPr>
            <a:r>
              <a:rPr lang="pt-BR" sz="2000" dirty="0"/>
              <a:t>Formado em Sistemas de Informação (PUCRS)</a:t>
            </a:r>
          </a:p>
          <a:p>
            <a:pPr marL="558800" indent="-457200">
              <a:spcBef>
                <a:spcPts val="0"/>
              </a:spcBef>
              <a:buSzPts val="2000"/>
            </a:pPr>
            <a:r>
              <a:rPr lang="pt-BR" sz="2000" dirty="0"/>
              <a:t>Mestrando em Ciência da Computação</a:t>
            </a:r>
            <a:r>
              <a:rPr lang="en" sz="2000" dirty="0"/>
              <a:t> (PUCRS)</a:t>
            </a:r>
          </a:p>
          <a:p>
            <a:pPr marL="558800" indent="-457200">
              <a:spcBef>
                <a:spcPts val="0"/>
              </a:spcBef>
              <a:buSzPts val="2000"/>
            </a:pPr>
            <a:r>
              <a:rPr lang="en" sz="2000" dirty="0"/>
              <a:t>Engenheiro de ML (TeiaLabs)</a:t>
            </a:r>
          </a:p>
          <a:p>
            <a:pPr marL="558800" indent="-457200">
              <a:spcBef>
                <a:spcPts val="0"/>
              </a:spcBef>
              <a:buSzPts val="2000"/>
            </a:pPr>
            <a:r>
              <a:rPr lang="en" sz="2000" dirty="0"/>
              <a:t>Áreas:</a:t>
            </a:r>
          </a:p>
          <a:p>
            <a:pPr marL="1016000" lvl="1" indent="-457200">
              <a:buSzPts val="2000"/>
            </a:pPr>
            <a:r>
              <a:rPr lang="en" sz="2000" i="1" dirty="0"/>
              <a:t>NLP</a:t>
            </a:r>
          </a:p>
          <a:p>
            <a:pPr marL="1016000" lvl="1" indent="-457200">
              <a:buSzPts val="2000"/>
            </a:pPr>
            <a:r>
              <a:rPr lang="en" sz="2000" dirty="0"/>
              <a:t>Código-Fonte</a:t>
            </a:r>
          </a:p>
          <a:p>
            <a:pPr marL="1016000" lvl="1" indent="-457200">
              <a:buSzPts val="2000"/>
            </a:pPr>
            <a:r>
              <a:rPr lang="en" sz="2000" i="1" dirty="0"/>
              <a:t>Fairness</a:t>
            </a:r>
            <a:endParaRPr lang="pt-BR" sz="2000" i="1" dirty="0"/>
          </a:p>
        </p:txBody>
      </p:sp>
      <p:sp>
        <p:nvSpPr>
          <p:cNvPr id="523" name="Google Shape;523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96AEB31E-DEAE-81E1-2564-7F78DEB8AB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Pessoa com óculos de sol na grama&#10;&#10;Descrição gerada automaticamente">
            <a:extLst>
              <a:ext uri="{FF2B5EF4-FFF2-40B4-BE49-F238E27FC236}">
                <a16:creationId xmlns:a16="http://schemas.microsoft.com/office/drawing/2014/main" id="{79F55A86-5139-91D5-C307-C2889C41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4" y="1756825"/>
            <a:ext cx="2594801" cy="2571750"/>
          </a:xfrm>
          <a:prstGeom prst="ellipse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E4C00F2-F225-3DC2-C10A-C48A8163CC33}"/>
              </a:ext>
            </a:extLst>
          </p:cNvPr>
          <p:cNvSpPr txBox="1"/>
          <p:nvPr/>
        </p:nvSpPr>
        <p:spPr>
          <a:xfrm>
            <a:off x="1050634" y="4835723"/>
            <a:ext cx="4578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https://otavio-parraga.github.io/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20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Hiperparâmetro: Funções de Ativação</a:t>
            </a:r>
            <a:endParaRPr/>
          </a:p>
        </p:txBody>
      </p:sp>
      <p:sp>
        <p:nvSpPr>
          <p:cNvPr id="649" name="Google Shape;649;p2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50" name="Google Shape;6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688" y="1857600"/>
            <a:ext cx="5748626" cy="24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4590DA8E-63C2-DE8C-EF99-A55D5B0B20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Perceptron Multi-Camada</a:t>
            </a:r>
            <a:endParaRPr dirty="0"/>
          </a:p>
        </p:txBody>
      </p:sp>
      <p:sp>
        <p:nvSpPr>
          <p:cNvPr id="656" name="Google Shape;656;p3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57" name="Google Shape;6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25" y="1470400"/>
            <a:ext cx="7736347" cy="286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30"/>
          <p:cNvCxnSpPr/>
          <p:nvPr/>
        </p:nvCxnSpPr>
        <p:spPr>
          <a:xfrm>
            <a:off x="1687375" y="3759575"/>
            <a:ext cx="14700" cy="75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30"/>
          <p:cNvSpPr txBox="1"/>
          <p:nvPr/>
        </p:nvSpPr>
        <p:spPr>
          <a:xfrm>
            <a:off x="1235875" y="4489800"/>
            <a:ext cx="9177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Entradas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660" name="Google Shape;660;p30"/>
          <p:cNvCxnSpPr/>
          <p:nvPr/>
        </p:nvCxnSpPr>
        <p:spPr>
          <a:xfrm>
            <a:off x="3268125" y="3759575"/>
            <a:ext cx="14700" cy="75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1" name="Google Shape;661;p30"/>
          <p:cNvSpPr txBox="1"/>
          <p:nvPr/>
        </p:nvSpPr>
        <p:spPr>
          <a:xfrm>
            <a:off x="2816625" y="4489800"/>
            <a:ext cx="9177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Matriz de pesos W</a:t>
            </a:r>
            <a:r>
              <a:rPr lang="en" sz="1000"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sz="1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662" name="Google Shape;662;p30"/>
          <p:cNvCxnSpPr/>
          <p:nvPr/>
        </p:nvCxnSpPr>
        <p:spPr>
          <a:xfrm>
            <a:off x="4848875" y="3879350"/>
            <a:ext cx="14700" cy="75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3" name="Google Shape;663;p30"/>
          <p:cNvSpPr txBox="1"/>
          <p:nvPr/>
        </p:nvSpPr>
        <p:spPr>
          <a:xfrm>
            <a:off x="4397375" y="4609575"/>
            <a:ext cx="9177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Matriz de pesos W</a:t>
            </a:r>
            <a:r>
              <a:rPr lang="en" sz="1000">
                <a:latin typeface="Barlow Light"/>
                <a:ea typeface="Barlow Light"/>
                <a:cs typeface="Barlow Light"/>
                <a:sym typeface="Barlow Light"/>
              </a:rPr>
              <a:t>2</a:t>
            </a:r>
            <a:endParaRPr sz="1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664" name="Google Shape;664;p30"/>
          <p:cNvCxnSpPr/>
          <p:nvPr/>
        </p:nvCxnSpPr>
        <p:spPr>
          <a:xfrm>
            <a:off x="6429625" y="3759575"/>
            <a:ext cx="14700" cy="75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5" name="Google Shape;665;p30"/>
          <p:cNvSpPr txBox="1"/>
          <p:nvPr/>
        </p:nvSpPr>
        <p:spPr>
          <a:xfrm>
            <a:off x="5978125" y="4489800"/>
            <a:ext cx="9177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Matriz de pesos W</a:t>
            </a:r>
            <a:r>
              <a:rPr lang="en" sz="1000">
                <a:latin typeface="Barlow Light"/>
                <a:ea typeface="Barlow Light"/>
                <a:cs typeface="Barlow Light"/>
                <a:sym typeface="Barlow Light"/>
              </a:rPr>
              <a:t>3</a:t>
            </a:r>
            <a:endParaRPr sz="10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666" name="Google Shape;666;p30"/>
          <p:cNvCxnSpPr/>
          <p:nvPr/>
        </p:nvCxnSpPr>
        <p:spPr>
          <a:xfrm>
            <a:off x="7692688" y="3575813"/>
            <a:ext cx="14700" cy="754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30"/>
          <p:cNvSpPr txBox="1"/>
          <p:nvPr/>
        </p:nvSpPr>
        <p:spPr>
          <a:xfrm>
            <a:off x="7413074" y="4330625"/>
            <a:ext cx="6537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Saída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521919F-DE83-4A52-A390-0AE4AB3B0D58}"/>
                  </a:ext>
                </a:extLst>
              </p:cNvPr>
              <p:cNvSpPr txBox="1"/>
              <p:nvPr/>
            </p:nvSpPr>
            <p:spPr>
              <a:xfrm>
                <a:off x="2317290" y="1317999"/>
                <a:ext cx="45787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)))))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521919F-DE83-4A52-A390-0AE4AB3B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290" y="1317999"/>
                <a:ext cx="4578722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oogle Shape;61;p14">
            <a:extLst>
              <a:ext uri="{FF2B5EF4-FFF2-40B4-BE49-F238E27FC236}">
                <a16:creationId xmlns:a16="http://schemas.microsoft.com/office/drawing/2014/main" id="{557D9589-079E-41C3-E962-06E6791D58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Três Etapas no Treinamento</a:t>
            </a:r>
            <a:endParaRPr dirty="0"/>
          </a:p>
        </p:txBody>
      </p:sp>
      <p:sp>
        <p:nvSpPr>
          <p:cNvPr id="679" name="Google Shape;679;p32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b="1" dirty="0"/>
              <a:t>Forward</a:t>
            </a:r>
            <a:r>
              <a:rPr lang="en" sz="2000" dirty="0"/>
              <a:t>: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 dirty="0"/>
              <a:t>Entrada -&gt; Saída;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b="1" dirty="0"/>
              <a:t>Cálculo da Função de Custo</a:t>
            </a:r>
            <a:r>
              <a:rPr lang="en" sz="2000" dirty="0"/>
              <a:t>;</a:t>
            </a:r>
          </a:p>
          <a:p>
            <a:pPr lvl="1" indent="-355600">
              <a:buSzPts val="2000"/>
              <a:buChar char="▪"/>
            </a:pPr>
            <a:r>
              <a:rPr lang="en" sz="2000" dirty="0"/>
              <a:t>Está bom o modelo?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b="1" dirty="0"/>
              <a:t>Backward (</a:t>
            </a:r>
            <a:r>
              <a:rPr lang="en" sz="2000" b="1" i="1" dirty="0"/>
              <a:t>backpropagation</a:t>
            </a:r>
            <a:r>
              <a:rPr lang="en" sz="2000" b="1" dirty="0"/>
              <a:t>)</a:t>
            </a:r>
            <a:r>
              <a:rPr lang="en" sz="2000" dirty="0"/>
              <a:t>: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 dirty="0"/>
              <a:t>Saída -&gt; Entrada;</a:t>
            </a: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 dirty="0"/>
              <a:t>São calculados os gradientes da rede;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 dirty="0"/>
              <a:t>Pesos são atualizados (otimização).</a:t>
            </a:r>
            <a:endParaRPr sz="2000" dirty="0"/>
          </a:p>
        </p:txBody>
      </p:sp>
      <p:sp>
        <p:nvSpPr>
          <p:cNvPr id="680" name="Google Shape;680;p3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750E7480-CA91-AFB3-D7D1-6C66074365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Nosso Exemplo</a:t>
            </a:r>
            <a:endParaRPr dirty="0"/>
          </a:p>
        </p:txBody>
      </p:sp>
      <p:sp>
        <p:nvSpPr>
          <p:cNvPr id="679" name="Google Shape;679;p32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 dirty="0"/>
              <a:t>Queremos classificar imagens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 dirty="0"/>
              <a:t>Gatos e cachorros</a:t>
            </a:r>
          </a:p>
          <a:p>
            <a:pPr lvl="1" indent="-355600">
              <a:buSzPts val="2000"/>
              <a:buChar char="▪"/>
            </a:pPr>
            <a:r>
              <a:rPr lang="pt-BR" sz="2000" dirty="0"/>
              <a:t>Gatos = 0</a:t>
            </a:r>
          </a:p>
          <a:p>
            <a:pPr lvl="1" indent="-355600">
              <a:buSzPts val="2000"/>
              <a:buChar char="▪"/>
            </a:pPr>
            <a:r>
              <a:rPr lang="pt-BR" sz="2000" dirty="0"/>
              <a:t>Cachorros = 1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sz="2000" dirty="0"/>
          </a:p>
        </p:txBody>
      </p:sp>
      <p:sp>
        <p:nvSpPr>
          <p:cNvPr id="680" name="Google Shape;680;p3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750E7480-CA91-AFB3-D7D1-6C66074365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7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Forward</a:t>
            </a:r>
            <a:endParaRPr/>
          </a:p>
        </p:txBody>
      </p:sp>
      <p:sp>
        <p:nvSpPr>
          <p:cNvPr id="686" name="Google Shape;686;p3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87" name="Google Shape;6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88" y="1359400"/>
            <a:ext cx="6332832" cy="3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3"/>
          <p:cNvSpPr txBox="1"/>
          <p:nvPr/>
        </p:nvSpPr>
        <p:spPr>
          <a:xfrm>
            <a:off x="2175825" y="1709575"/>
            <a:ext cx="39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sz="8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89" name="Google Shape;689;p33"/>
          <p:cNvSpPr txBox="1"/>
          <p:nvPr/>
        </p:nvSpPr>
        <p:spPr>
          <a:xfrm>
            <a:off x="2175825" y="2276425"/>
            <a:ext cx="39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2</a:t>
            </a:r>
            <a:endParaRPr sz="8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90" name="Google Shape;690;p33"/>
          <p:cNvSpPr txBox="1"/>
          <p:nvPr/>
        </p:nvSpPr>
        <p:spPr>
          <a:xfrm>
            <a:off x="2175825" y="2813650"/>
            <a:ext cx="39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3</a:t>
            </a:r>
            <a:endParaRPr sz="8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91" name="Google Shape;691;p33"/>
          <p:cNvSpPr txBox="1"/>
          <p:nvPr/>
        </p:nvSpPr>
        <p:spPr>
          <a:xfrm>
            <a:off x="2175825" y="4261175"/>
            <a:ext cx="39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n</a:t>
            </a:r>
            <a:endParaRPr sz="8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92" name="Google Shape;692;p33"/>
          <p:cNvSpPr txBox="1"/>
          <p:nvPr/>
        </p:nvSpPr>
        <p:spPr>
          <a:xfrm>
            <a:off x="3791925" y="2148975"/>
            <a:ext cx="653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lang="en" sz="8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 </a:t>
            </a: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sz="8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93" name="Google Shape;693;p33"/>
          <p:cNvSpPr txBox="1"/>
          <p:nvPr/>
        </p:nvSpPr>
        <p:spPr>
          <a:xfrm>
            <a:off x="3367075" y="2688775"/>
            <a:ext cx="653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2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2</a:t>
            </a:r>
            <a:endParaRPr sz="8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94" name="Google Shape;694;p33"/>
          <p:cNvSpPr txBox="1"/>
          <p:nvPr/>
        </p:nvSpPr>
        <p:spPr>
          <a:xfrm>
            <a:off x="3367075" y="3171650"/>
            <a:ext cx="653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lang="en" sz="8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3 </a:t>
            </a: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3</a:t>
            </a:r>
            <a:endParaRPr sz="8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95" name="Google Shape;695;p33"/>
          <p:cNvSpPr txBox="1"/>
          <p:nvPr/>
        </p:nvSpPr>
        <p:spPr>
          <a:xfrm>
            <a:off x="3791925" y="4123325"/>
            <a:ext cx="653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lang="en" sz="8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n </a:t>
            </a: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n</a:t>
            </a:r>
            <a:endParaRPr sz="8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696" name="Google Shape;696;p33"/>
          <p:cNvCxnSpPr/>
          <p:nvPr/>
        </p:nvCxnSpPr>
        <p:spPr>
          <a:xfrm>
            <a:off x="5039900" y="3663350"/>
            <a:ext cx="392100" cy="740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7" name="Google Shape;697;p33"/>
          <p:cNvSpPr txBox="1"/>
          <p:nvPr/>
        </p:nvSpPr>
        <p:spPr>
          <a:xfrm>
            <a:off x="4741225" y="4489800"/>
            <a:ext cx="305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+ 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2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2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+ 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3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3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+...+ 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n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n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+b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sz="13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98" name="Google Shape;698;p33"/>
          <p:cNvSpPr txBox="1"/>
          <p:nvPr/>
        </p:nvSpPr>
        <p:spPr>
          <a:xfrm>
            <a:off x="6026275" y="3849425"/>
            <a:ext cx="305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f(x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+ 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2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2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+ 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3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3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+...+ x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n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*w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n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+b)</a:t>
            </a:r>
            <a:endParaRPr sz="13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699" name="Google Shape;699;p33"/>
          <p:cNvCxnSpPr/>
          <p:nvPr/>
        </p:nvCxnSpPr>
        <p:spPr>
          <a:xfrm>
            <a:off x="6527425" y="3641150"/>
            <a:ext cx="111000" cy="177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" name="Google Shape;61;p14">
            <a:extLst>
              <a:ext uri="{FF2B5EF4-FFF2-40B4-BE49-F238E27FC236}">
                <a16:creationId xmlns:a16="http://schemas.microsoft.com/office/drawing/2014/main" id="{E34144E8-2DD1-3195-1587-44C9CD7E9C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" grpId="0"/>
      <p:bldP spid="689" grpId="0"/>
      <p:bldP spid="690" grpId="0"/>
      <p:bldP spid="691" grpId="0"/>
      <p:bldP spid="692" grpId="0"/>
      <p:bldP spid="693" grpId="0"/>
      <p:bldP spid="694" grpId="0"/>
      <p:bldP spid="695" grpId="0"/>
      <p:bldP spid="697" grpId="0"/>
      <p:bldP spid="6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Forward</a:t>
            </a:r>
            <a:endParaRPr/>
          </a:p>
        </p:txBody>
      </p:sp>
      <p:sp>
        <p:nvSpPr>
          <p:cNvPr id="705" name="Google Shape;705;p3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706" name="Google Shape;7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88" y="1359400"/>
            <a:ext cx="6332832" cy="3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4"/>
          <p:cNvSpPr txBox="1"/>
          <p:nvPr/>
        </p:nvSpPr>
        <p:spPr>
          <a:xfrm>
            <a:off x="2175825" y="1709575"/>
            <a:ext cx="39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sz="8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08" name="Google Shape;708;p34"/>
          <p:cNvSpPr txBox="1"/>
          <p:nvPr/>
        </p:nvSpPr>
        <p:spPr>
          <a:xfrm>
            <a:off x="2175825" y="2276425"/>
            <a:ext cx="39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2</a:t>
            </a:r>
            <a:endParaRPr sz="8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09" name="Google Shape;709;p34"/>
          <p:cNvSpPr txBox="1"/>
          <p:nvPr/>
        </p:nvSpPr>
        <p:spPr>
          <a:xfrm>
            <a:off x="2175825" y="2813650"/>
            <a:ext cx="39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4</a:t>
            </a:r>
            <a:endParaRPr sz="8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10" name="Google Shape;710;p34"/>
          <p:cNvSpPr txBox="1"/>
          <p:nvPr/>
        </p:nvSpPr>
        <p:spPr>
          <a:xfrm>
            <a:off x="2175825" y="4261175"/>
            <a:ext cx="39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sz="8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11" name="Google Shape;711;p34"/>
          <p:cNvSpPr txBox="1"/>
          <p:nvPr/>
        </p:nvSpPr>
        <p:spPr>
          <a:xfrm>
            <a:off x="3791925" y="2139475"/>
            <a:ext cx="653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1*0.5</a:t>
            </a:r>
            <a:endParaRPr sz="8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12" name="Google Shape;712;p34"/>
          <p:cNvSpPr txBox="1"/>
          <p:nvPr/>
        </p:nvSpPr>
        <p:spPr>
          <a:xfrm>
            <a:off x="3410425" y="2766950"/>
            <a:ext cx="653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2*0.5</a:t>
            </a:r>
            <a:endParaRPr sz="8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13" name="Google Shape;713;p34"/>
          <p:cNvSpPr txBox="1"/>
          <p:nvPr/>
        </p:nvSpPr>
        <p:spPr>
          <a:xfrm>
            <a:off x="3367075" y="3171650"/>
            <a:ext cx="740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4*0.25</a:t>
            </a:r>
            <a:endParaRPr sz="8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14" name="Google Shape;714;p34"/>
          <p:cNvSpPr txBox="1"/>
          <p:nvPr/>
        </p:nvSpPr>
        <p:spPr>
          <a:xfrm>
            <a:off x="3791925" y="4123325"/>
            <a:ext cx="653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1*0.2</a:t>
            </a:r>
            <a:endParaRPr sz="8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715" name="Google Shape;715;p34"/>
          <p:cNvCxnSpPr/>
          <p:nvPr/>
        </p:nvCxnSpPr>
        <p:spPr>
          <a:xfrm>
            <a:off x="5039900" y="3663350"/>
            <a:ext cx="392100" cy="740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6" name="Google Shape;716;p34"/>
          <p:cNvSpPr txBox="1"/>
          <p:nvPr/>
        </p:nvSpPr>
        <p:spPr>
          <a:xfrm>
            <a:off x="4572000" y="4452727"/>
            <a:ext cx="1787087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0.5</a:t>
            </a:r>
            <a:r>
              <a:rPr lang="en" sz="8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+1 + 1 + 0.2+0 = 2.7</a:t>
            </a:r>
            <a:endParaRPr sz="13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17" name="Google Shape;717;p34"/>
          <p:cNvSpPr txBox="1"/>
          <p:nvPr/>
        </p:nvSpPr>
        <p:spPr>
          <a:xfrm>
            <a:off x="6152075" y="3896450"/>
            <a:ext cx="164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sigmoide(2.7) = 0.93</a:t>
            </a:r>
            <a:endParaRPr sz="13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718" name="Google Shape;718;p34"/>
          <p:cNvCxnSpPr/>
          <p:nvPr/>
        </p:nvCxnSpPr>
        <p:spPr>
          <a:xfrm>
            <a:off x="6527425" y="3641150"/>
            <a:ext cx="111000" cy="177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9" name="Google Shape;719;p34"/>
          <p:cNvSpPr txBox="1"/>
          <p:nvPr/>
        </p:nvSpPr>
        <p:spPr>
          <a:xfrm>
            <a:off x="7851225" y="3124550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0.93</a:t>
            </a:r>
            <a:endParaRPr sz="1300" dirty="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720" name="Google Shape;7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938" y="1476477"/>
            <a:ext cx="1111913" cy="74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34"/>
          <p:cNvCxnSpPr>
            <a:stCxn id="720" idx="2"/>
          </p:cNvCxnSpPr>
          <p:nvPr/>
        </p:nvCxnSpPr>
        <p:spPr>
          <a:xfrm>
            <a:off x="6396894" y="2216577"/>
            <a:ext cx="4800" cy="25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C14E6983-20D5-4929-8562-A35B66A81164}"/>
              </a:ext>
            </a:extLst>
          </p:cNvPr>
          <p:cNvSpPr/>
          <p:nvPr/>
        </p:nvSpPr>
        <p:spPr>
          <a:xfrm>
            <a:off x="5465543" y="2904575"/>
            <a:ext cx="283075" cy="342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B71E853-B927-4229-9279-2B5A495E3959}"/>
              </a:ext>
            </a:extLst>
          </p:cNvPr>
          <p:cNvSpPr/>
          <p:nvPr/>
        </p:nvSpPr>
        <p:spPr>
          <a:xfrm>
            <a:off x="6999984" y="2950407"/>
            <a:ext cx="283075" cy="342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oogle Shape;61;p14">
            <a:extLst>
              <a:ext uri="{FF2B5EF4-FFF2-40B4-BE49-F238E27FC236}">
                <a16:creationId xmlns:a16="http://schemas.microsoft.com/office/drawing/2014/main" id="{8DF3E1EB-19EA-F3FA-830F-CF5D47B664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" grpId="0"/>
      <p:bldP spid="708" grpId="0"/>
      <p:bldP spid="709" grpId="0"/>
      <p:bldP spid="710" grpId="0"/>
      <p:bldP spid="711" grpId="0"/>
      <p:bldP spid="712" grpId="0"/>
      <p:bldP spid="713" grpId="0"/>
      <p:bldP spid="714" grpId="0"/>
      <p:bldP spid="716" grpId="0"/>
      <p:bldP spid="717" grpId="0"/>
      <p:bldP spid="7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avaliar o resultado?</a:t>
            </a:r>
            <a:endParaRPr dirty="0"/>
          </a:p>
        </p:txBody>
      </p:sp>
      <p:sp>
        <p:nvSpPr>
          <p:cNvPr id="727" name="Google Shape;727;p3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728" name="Google Shape;728;p35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  <a:buChar char="▫"/>
            </a:pPr>
            <a:r>
              <a:rPr lang="en" sz="2000" dirty="0"/>
              <a:t>Temos uma saída, o que fazer com ela?</a:t>
            </a:r>
          </a:p>
          <a:p>
            <a:pPr indent="-355600">
              <a:spcBef>
                <a:spcPts val="0"/>
              </a:spcBef>
              <a:buSzPts val="2000"/>
              <a:buChar char="▫"/>
            </a:pPr>
            <a:r>
              <a:rPr lang="en" sz="2000" dirty="0"/>
              <a:t>Funções de custo!</a:t>
            </a:r>
          </a:p>
          <a:p>
            <a:pPr lvl="1" indent="-355600">
              <a:buSzPts val="2000"/>
            </a:pPr>
            <a:r>
              <a:rPr lang="en" sz="2000" dirty="0"/>
              <a:t>Medem o desempenho do modelo;</a:t>
            </a:r>
          </a:p>
          <a:p>
            <a:pPr lvl="1" indent="-355600">
              <a:buSzPts val="2000"/>
            </a:pPr>
            <a:r>
              <a:rPr lang="en" sz="2000" dirty="0"/>
              <a:t>Busca-se diminuir a função de custo.</a:t>
            </a:r>
            <a:endParaRPr sz="2000" dirty="0"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EC99B1CA-6D03-1963-3673-90D9102A66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42;p37">
            <a:extLst>
              <a:ext uri="{FF2B5EF4-FFF2-40B4-BE49-F238E27FC236}">
                <a16:creationId xmlns:a16="http://schemas.microsoft.com/office/drawing/2014/main" id="{B190ED92-51FC-4B18-F359-7810ADE8AD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584" y="3324785"/>
            <a:ext cx="4162571" cy="18187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43;p37">
            <a:extLst>
              <a:ext uri="{FF2B5EF4-FFF2-40B4-BE49-F238E27FC236}">
                <a16:creationId xmlns:a16="http://schemas.microsoft.com/office/drawing/2014/main" id="{D7D81A54-7E57-4F79-149D-99FF0290FAFA}"/>
              </a:ext>
            </a:extLst>
          </p:cNvPr>
          <p:cNvSpPr/>
          <p:nvPr/>
        </p:nvSpPr>
        <p:spPr>
          <a:xfrm>
            <a:off x="4965679" y="4573612"/>
            <a:ext cx="584113" cy="253882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44;p37">
            <a:extLst>
              <a:ext uri="{FF2B5EF4-FFF2-40B4-BE49-F238E27FC236}">
                <a16:creationId xmlns:a16="http://schemas.microsoft.com/office/drawing/2014/main" id="{2906A541-EA36-0091-E101-03D66C8DE1D6}"/>
              </a:ext>
            </a:extLst>
          </p:cNvPr>
          <p:cNvSpPr txBox="1"/>
          <p:nvPr/>
        </p:nvSpPr>
        <p:spPr>
          <a:xfrm>
            <a:off x="5109367" y="4516868"/>
            <a:ext cx="311686" cy="11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Light"/>
                <a:ea typeface="Barlow Light"/>
                <a:cs typeface="Barlow Light"/>
                <a:sym typeface="Barlow Light"/>
              </a:rPr>
              <a:t>?</a:t>
            </a:r>
            <a:endParaRPr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Função de Custo</a:t>
            </a:r>
            <a:endParaRPr/>
          </a:p>
        </p:txBody>
      </p:sp>
      <p:sp>
        <p:nvSpPr>
          <p:cNvPr id="750" name="Google Shape;750;p3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751" name="Google Shape;7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88" y="1359400"/>
            <a:ext cx="6332832" cy="3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8"/>
          <p:cNvSpPr txBox="1"/>
          <p:nvPr/>
        </p:nvSpPr>
        <p:spPr>
          <a:xfrm>
            <a:off x="7858625" y="3105050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0.93</a:t>
            </a:r>
            <a:endParaRPr sz="13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53" name="Google Shape;753;p38"/>
          <p:cNvSpPr/>
          <p:nvPr/>
        </p:nvSpPr>
        <p:spPr>
          <a:xfrm>
            <a:off x="7696325" y="2893675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D48A8CD-B6BE-422A-81F9-1A3BA5CB013B}"/>
              </a:ext>
            </a:extLst>
          </p:cNvPr>
          <p:cNvSpPr/>
          <p:nvPr/>
        </p:nvSpPr>
        <p:spPr>
          <a:xfrm>
            <a:off x="5465543" y="2904575"/>
            <a:ext cx="283075" cy="342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3CEAAB-6220-4188-868A-C1B8446C2840}"/>
              </a:ext>
            </a:extLst>
          </p:cNvPr>
          <p:cNvSpPr/>
          <p:nvPr/>
        </p:nvSpPr>
        <p:spPr>
          <a:xfrm>
            <a:off x="7090395" y="2904575"/>
            <a:ext cx="283075" cy="342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oogle Shape;61;p14">
            <a:extLst>
              <a:ext uri="{FF2B5EF4-FFF2-40B4-BE49-F238E27FC236}">
                <a16:creationId xmlns:a16="http://schemas.microsoft.com/office/drawing/2014/main" id="{283E96A0-A119-F227-608A-C5D00C7C79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Função de Custo</a:t>
            </a:r>
            <a:endParaRPr/>
          </a:p>
        </p:txBody>
      </p:sp>
      <p:sp>
        <p:nvSpPr>
          <p:cNvPr id="759" name="Google Shape;759;p3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1271975" y="1809925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0.93</a:t>
            </a:r>
            <a:endParaRPr sz="13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1109675" y="1598550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9"/>
          <p:cNvSpPr txBox="1"/>
          <p:nvPr/>
        </p:nvSpPr>
        <p:spPr>
          <a:xfrm>
            <a:off x="7559575" y="1809925"/>
            <a:ext cx="24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84F"/>
                </a:solidFill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sz="1300">
              <a:solidFill>
                <a:srgbClr val="6AA84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63" name="Google Shape;763;p39"/>
          <p:cNvSpPr/>
          <p:nvPr/>
        </p:nvSpPr>
        <p:spPr>
          <a:xfrm>
            <a:off x="7265575" y="1598550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9"/>
          <p:cNvSpPr/>
          <p:nvPr/>
        </p:nvSpPr>
        <p:spPr>
          <a:xfrm rot="-5400000">
            <a:off x="3896450" y="18475"/>
            <a:ext cx="1369200" cy="6172200"/>
          </a:xfrm>
          <a:prstGeom prst="leftBrace">
            <a:avLst>
              <a:gd name="adj1" fmla="val 5844"/>
              <a:gd name="adj2" fmla="val 498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5" name="Google Shape;7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938" y="3929625"/>
            <a:ext cx="4425525" cy="10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5CA8F9F4-5B7D-298E-EC26-11FF4F4B92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Função de Custo</a:t>
            </a: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72" name="Google Shape;772;p40"/>
          <p:cNvSpPr txBox="1"/>
          <p:nvPr/>
        </p:nvSpPr>
        <p:spPr>
          <a:xfrm>
            <a:off x="1271975" y="1809925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0.93</a:t>
            </a:r>
            <a:endParaRPr sz="13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73" name="Google Shape;773;p40"/>
          <p:cNvSpPr/>
          <p:nvPr/>
        </p:nvSpPr>
        <p:spPr>
          <a:xfrm>
            <a:off x="1109675" y="1598550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0"/>
          <p:cNvSpPr txBox="1"/>
          <p:nvPr/>
        </p:nvSpPr>
        <p:spPr>
          <a:xfrm>
            <a:off x="7559575" y="1809925"/>
            <a:ext cx="24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84F"/>
                </a:solidFill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sz="1300">
              <a:solidFill>
                <a:srgbClr val="6AA84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75" name="Google Shape;775;p40"/>
          <p:cNvSpPr/>
          <p:nvPr/>
        </p:nvSpPr>
        <p:spPr>
          <a:xfrm>
            <a:off x="7265575" y="1598550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0"/>
          <p:cNvSpPr/>
          <p:nvPr/>
        </p:nvSpPr>
        <p:spPr>
          <a:xfrm rot="-5400000">
            <a:off x="3896450" y="18475"/>
            <a:ext cx="1369200" cy="6172200"/>
          </a:xfrm>
          <a:prstGeom prst="leftBrace">
            <a:avLst>
              <a:gd name="adj1" fmla="val 5844"/>
              <a:gd name="adj2" fmla="val 498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0"/>
          <p:cNvSpPr txBox="1"/>
          <p:nvPr/>
        </p:nvSpPr>
        <p:spPr>
          <a:xfrm>
            <a:off x="3384800" y="4255425"/>
            <a:ext cx="2395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222222"/>
                </a:solidFill>
                <a:highlight>
                  <a:srgbClr val="FFFFFF"/>
                </a:highlight>
              </a:rPr>
              <a:t>0.03151705144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C6D8D67F-9C54-A216-03E0-3873EB28D9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Quem são vocês?</a:t>
            </a:r>
            <a:endParaRPr dirty="0"/>
          </a:p>
        </p:txBody>
      </p:sp>
      <p:sp>
        <p:nvSpPr>
          <p:cNvPr id="522" name="Google Shape;522;p14"/>
          <p:cNvSpPr txBox="1">
            <a:spLocks noGrp="1"/>
          </p:cNvSpPr>
          <p:nvPr>
            <p:ph type="body" idx="1"/>
          </p:nvPr>
        </p:nvSpPr>
        <p:spPr>
          <a:xfrm>
            <a:off x="1668983" y="2266112"/>
            <a:ext cx="6284737" cy="12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800" indent="-457200">
              <a:spcBef>
                <a:spcPts val="0"/>
              </a:spcBef>
              <a:buSzPts val="2000"/>
            </a:pPr>
            <a:r>
              <a:rPr lang="pt-BR" sz="2000" dirty="0"/>
              <a:t>Idade?</a:t>
            </a:r>
          </a:p>
          <a:p>
            <a:pPr marL="558800" indent="-457200">
              <a:spcBef>
                <a:spcPts val="0"/>
              </a:spcBef>
              <a:buSzPts val="2000"/>
            </a:pPr>
            <a:r>
              <a:rPr lang="pt-BR" sz="2000" dirty="0"/>
              <a:t>Semestre?</a:t>
            </a:r>
          </a:p>
          <a:p>
            <a:pPr marL="558800" indent="-457200">
              <a:spcBef>
                <a:spcPts val="0"/>
              </a:spcBef>
              <a:buSzPts val="2000"/>
            </a:pPr>
            <a:r>
              <a:rPr lang="pt-BR" sz="2000" dirty="0"/>
              <a:t>Experiência com Aprendizado de Máquina?</a:t>
            </a:r>
          </a:p>
          <a:p>
            <a:pPr marL="558800" indent="-457200">
              <a:spcBef>
                <a:spcPts val="0"/>
              </a:spcBef>
              <a:buSzPts val="2000"/>
            </a:pPr>
            <a:r>
              <a:rPr lang="pt-BR" sz="2000" dirty="0"/>
              <a:t>Python?</a:t>
            </a:r>
          </a:p>
        </p:txBody>
      </p:sp>
      <p:sp>
        <p:nvSpPr>
          <p:cNvPr id="523" name="Google Shape;523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96AEB31E-DEAE-81E1-2564-7F78DEB8AB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39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Função de Custo</a:t>
            </a:r>
            <a:endParaRPr/>
          </a:p>
        </p:txBody>
      </p:sp>
      <p:sp>
        <p:nvSpPr>
          <p:cNvPr id="783" name="Google Shape;783;p4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84" name="Google Shape;784;p41"/>
          <p:cNvSpPr/>
          <p:nvPr/>
        </p:nvSpPr>
        <p:spPr>
          <a:xfrm>
            <a:off x="1109675" y="1598550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/>
          <p:nvPr/>
        </p:nvSpPr>
        <p:spPr>
          <a:xfrm>
            <a:off x="1271975" y="1809925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0.21</a:t>
            </a:r>
            <a:endParaRPr sz="13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86" name="Google Shape;786;p41"/>
          <p:cNvSpPr txBox="1"/>
          <p:nvPr/>
        </p:nvSpPr>
        <p:spPr>
          <a:xfrm>
            <a:off x="7559575" y="1809925"/>
            <a:ext cx="24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84F"/>
                </a:solidFill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sz="1300">
              <a:solidFill>
                <a:srgbClr val="6AA84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87" name="Google Shape;787;p41"/>
          <p:cNvSpPr/>
          <p:nvPr/>
        </p:nvSpPr>
        <p:spPr>
          <a:xfrm>
            <a:off x="7265575" y="1598550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/>
          <p:nvPr/>
        </p:nvSpPr>
        <p:spPr>
          <a:xfrm rot="-5400000">
            <a:off x="3896450" y="18475"/>
            <a:ext cx="1369200" cy="6172200"/>
          </a:xfrm>
          <a:prstGeom prst="leftBrace">
            <a:avLst>
              <a:gd name="adj1" fmla="val 5844"/>
              <a:gd name="adj2" fmla="val 498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 txBox="1"/>
          <p:nvPr/>
        </p:nvSpPr>
        <p:spPr>
          <a:xfrm>
            <a:off x="3384800" y="4255425"/>
            <a:ext cx="2395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222222"/>
                </a:solidFill>
                <a:highlight>
                  <a:srgbClr val="FFFFFF"/>
                </a:highlight>
              </a:rPr>
              <a:t>0.67778070526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0016B218-1D96-53C5-FCB8-6F66FA4534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Função de Custo</a:t>
            </a: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796" name="Google Shape;796;p42"/>
          <p:cNvSpPr/>
          <p:nvPr/>
        </p:nvSpPr>
        <p:spPr>
          <a:xfrm>
            <a:off x="1109675" y="1598550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2"/>
          <p:cNvSpPr txBox="1"/>
          <p:nvPr/>
        </p:nvSpPr>
        <p:spPr>
          <a:xfrm>
            <a:off x="1271975" y="1809925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Barlow Light"/>
                <a:ea typeface="Barlow Light"/>
                <a:cs typeface="Barlow Light"/>
                <a:sym typeface="Barlow Light"/>
              </a:rPr>
              <a:t>0.21</a:t>
            </a:r>
            <a:endParaRPr sz="1300">
              <a:solidFill>
                <a:srgbClr val="FF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98" name="Google Shape;798;p42"/>
          <p:cNvSpPr/>
          <p:nvPr/>
        </p:nvSpPr>
        <p:spPr>
          <a:xfrm>
            <a:off x="7265575" y="1598550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2"/>
          <p:cNvSpPr txBox="1"/>
          <p:nvPr/>
        </p:nvSpPr>
        <p:spPr>
          <a:xfrm>
            <a:off x="7559575" y="1809925"/>
            <a:ext cx="24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84F"/>
                </a:solidFill>
                <a:latin typeface="Barlow Light"/>
                <a:ea typeface="Barlow Light"/>
                <a:cs typeface="Barlow Light"/>
                <a:sym typeface="Barlow Light"/>
              </a:rPr>
              <a:t>0</a:t>
            </a:r>
            <a:endParaRPr sz="1300">
              <a:solidFill>
                <a:srgbClr val="6AA84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00" name="Google Shape;800;p42"/>
          <p:cNvSpPr/>
          <p:nvPr/>
        </p:nvSpPr>
        <p:spPr>
          <a:xfrm rot="-5400000">
            <a:off x="3896450" y="18475"/>
            <a:ext cx="1369200" cy="6172200"/>
          </a:xfrm>
          <a:prstGeom prst="leftBrace">
            <a:avLst>
              <a:gd name="adj1" fmla="val 5844"/>
              <a:gd name="adj2" fmla="val 498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 txBox="1"/>
          <p:nvPr/>
        </p:nvSpPr>
        <p:spPr>
          <a:xfrm>
            <a:off x="3384800" y="4255425"/>
            <a:ext cx="23958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222222"/>
                </a:solidFill>
                <a:highlight>
                  <a:srgbClr val="FFFFFF"/>
                </a:highlight>
              </a:rPr>
              <a:t>0.10237290871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802CC5B8-0230-100F-DE21-3FF54E5E25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Função de Custo</a:t>
            </a:r>
            <a:endParaRPr/>
          </a:p>
        </p:txBody>
      </p: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3">
            <a:alphaModFix/>
          </a:blip>
          <a:srcRect l="44714" t="32860" b="33923"/>
          <a:stretch/>
        </p:blipFill>
        <p:spPr>
          <a:xfrm>
            <a:off x="1087925" y="2360825"/>
            <a:ext cx="3501099" cy="11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43"/>
          <p:cNvSpPr/>
          <p:nvPr/>
        </p:nvSpPr>
        <p:spPr>
          <a:xfrm>
            <a:off x="4536225" y="2738275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3"/>
          <p:cNvSpPr txBox="1"/>
          <p:nvPr/>
        </p:nvSpPr>
        <p:spPr>
          <a:xfrm>
            <a:off x="4698525" y="2949650"/>
            <a:ext cx="50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Barlow Light"/>
                <a:ea typeface="Barlow Light"/>
                <a:cs typeface="Barlow Light"/>
                <a:sym typeface="Barlow Light"/>
              </a:rPr>
              <a:t>0.93</a:t>
            </a:r>
            <a:endParaRPr sz="13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811" name="Google Shape;811;p43"/>
          <p:cNvCxnSpPr/>
          <p:nvPr/>
        </p:nvCxnSpPr>
        <p:spPr>
          <a:xfrm>
            <a:off x="5365125" y="3132475"/>
            <a:ext cx="1532400" cy="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2" name="Google Shape;812;p43"/>
          <p:cNvSpPr/>
          <p:nvPr/>
        </p:nvSpPr>
        <p:spPr>
          <a:xfrm>
            <a:off x="6897524" y="2660575"/>
            <a:ext cx="895047" cy="869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Barlow"/>
                <a:ea typeface="Barlow"/>
                <a:cs typeface="Barlow"/>
                <a:sym typeface="Barlow"/>
              </a:rPr>
              <a:t>0.0315</a:t>
            </a:r>
            <a:endParaRPr sz="1200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3" name="Google Shape;813;p43"/>
          <p:cNvSpPr txBox="1"/>
          <p:nvPr/>
        </p:nvSpPr>
        <p:spPr>
          <a:xfrm>
            <a:off x="5365124" y="2661000"/>
            <a:ext cx="1728199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Light"/>
                <a:ea typeface="Barlow Light"/>
                <a:cs typeface="Barlow Light"/>
                <a:sym typeface="Barlow Light"/>
              </a:rPr>
              <a:t>Função de Custo</a:t>
            </a:r>
            <a:endParaRPr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" name="Google Shape;786;p41">
            <a:extLst>
              <a:ext uri="{FF2B5EF4-FFF2-40B4-BE49-F238E27FC236}">
                <a16:creationId xmlns:a16="http://schemas.microsoft.com/office/drawing/2014/main" id="{4077FA1B-6D15-44AF-A9FA-A96959DEEFD1}"/>
              </a:ext>
            </a:extLst>
          </p:cNvPr>
          <p:cNvSpPr txBox="1"/>
          <p:nvPr/>
        </p:nvSpPr>
        <p:spPr>
          <a:xfrm>
            <a:off x="4830225" y="1747474"/>
            <a:ext cx="24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84F"/>
                </a:solidFill>
                <a:latin typeface="Barlow Light"/>
                <a:ea typeface="Barlow Light"/>
                <a:cs typeface="Barlow Light"/>
                <a:sym typeface="Barlow Light"/>
              </a:rPr>
              <a:t>1</a:t>
            </a:r>
            <a:endParaRPr sz="1300">
              <a:solidFill>
                <a:srgbClr val="6AA84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3" name="Google Shape;787;p41">
            <a:extLst>
              <a:ext uri="{FF2B5EF4-FFF2-40B4-BE49-F238E27FC236}">
                <a16:creationId xmlns:a16="http://schemas.microsoft.com/office/drawing/2014/main" id="{E82E31E9-F102-4981-B877-EAFE89CFA347}"/>
              </a:ext>
            </a:extLst>
          </p:cNvPr>
          <p:cNvSpPr/>
          <p:nvPr/>
        </p:nvSpPr>
        <p:spPr>
          <a:xfrm>
            <a:off x="4536225" y="1536099"/>
            <a:ext cx="828900" cy="792000"/>
          </a:xfrm>
          <a:prstGeom prst="ellipse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811;p43">
            <a:extLst>
              <a:ext uri="{FF2B5EF4-FFF2-40B4-BE49-F238E27FC236}">
                <a16:creationId xmlns:a16="http://schemas.microsoft.com/office/drawing/2014/main" id="{466650BB-552A-4AA4-B530-4750750BA218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5243735" y="2212113"/>
            <a:ext cx="1721841" cy="64298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FC4D138-B255-49FE-865D-8BF881840435}"/>
              </a:ext>
            </a:extLst>
          </p:cNvPr>
          <p:cNvSpPr/>
          <p:nvPr/>
        </p:nvSpPr>
        <p:spPr>
          <a:xfrm>
            <a:off x="2271867" y="2774105"/>
            <a:ext cx="283075" cy="342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5871159-3F2D-4E98-96FD-BC0EC0C3AC3C}"/>
              </a:ext>
            </a:extLst>
          </p:cNvPr>
          <p:cNvSpPr/>
          <p:nvPr/>
        </p:nvSpPr>
        <p:spPr>
          <a:xfrm>
            <a:off x="3914118" y="2774105"/>
            <a:ext cx="283075" cy="342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oogle Shape;61;p14">
            <a:extLst>
              <a:ext uri="{FF2B5EF4-FFF2-40B4-BE49-F238E27FC236}">
                <a16:creationId xmlns:a16="http://schemas.microsoft.com/office/drawing/2014/main" id="{24E8D617-25C4-E25B-64B3-EEC9181B52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Passos Backward</a:t>
            </a:r>
            <a:endParaRPr/>
          </a:p>
        </p:txBody>
      </p:sp>
      <p:sp>
        <p:nvSpPr>
          <p:cNvPr id="820" name="Google Shape;820;p4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821" name="Google Shape;821;p44"/>
          <p:cNvSpPr txBox="1">
            <a:spLocks noGrp="1"/>
          </p:cNvSpPr>
          <p:nvPr>
            <p:ph type="body" idx="1"/>
          </p:nvPr>
        </p:nvSpPr>
        <p:spPr>
          <a:xfrm>
            <a:off x="1049700" y="2253400"/>
            <a:ext cx="7044600" cy="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1. Cálculo dos gradientes de cada peso da rede;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2. Atualização dos pesos com o gradiente calculado.</a:t>
            </a:r>
            <a:endParaRPr sz="2000" dirty="0"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E4256A84-DCA8-94D1-E2A5-7C12424555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Backpropagation</a:t>
            </a:r>
            <a:endParaRPr dirty="0"/>
          </a:p>
        </p:txBody>
      </p:sp>
      <p:sp>
        <p:nvSpPr>
          <p:cNvPr id="827" name="Google Shape;827;p4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828" name="Google Shape;828;p45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Qual a relevância de cada peso para a função de custo;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Uso de Derivadas Parciais (regra da cadeia);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 dirty="0"/>
              <a:t>Executa o cálculo dos gradientes com base na função de custo;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É bastante cálculo!</a:t>
            </a:r>
            <a:endParaRPr sz="2000" dirty="0"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8D8BD40C-A15E-B7CF-7D35-E4892E2067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Relembrando o comportamento</a:t>
            </a: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3">
            <a:alphaModFix/>
          </a:blip>
          <a:srcRect t="11837" b="4919"/>
          <a:stretch/>
        </p:blipFill>
        <p:spPr>
          <a:xfrm>
            <a:off x="2224875" y="1635550"/>
            <a:ext cx="4694250" cy="29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6"/>
          <p:cNvSpPr txBox="1"/>
          <p:nvPr/>
        </p:nvSpPr>
        <p:spPr>
          <a:xfrm>
            <a:off x="2296350" y="4605750"/>
            <a:ext cx="4551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 Light"/>
                <a:sym typeface="Barlow Light"/>
              </a:rPr>
              <a:t>Qual o impacto de cada peso da rede na função de custo?</a:t>
            </a:r>
            <a:endParaRPr sz="1200" dirty="0">
              <a:solidFill>
                <a:schemeClr val="dk1"/>
              </a:solidFill>
              <a:latin typeface="Barlow Light"/>
              <a:sym typeface="Barlow Light"/>
            </a:endParaRPr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34B41187-DCC8-BD9F-7EFA-F0E4EAA551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Comportamento Função de Custo</a:t>
            </a:r>
            <a:endParaRPr/>
          </a:p>
        </p:txBody>
      </p:sp>
      <p:sp>
        <p:nvSpPr>
          <p:cNvPr id="849" name="Google Shape;849;p4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9" name="Google Shape;851;p48">
            <a:extLst>
              <a:ext uri="{FF2B5EF4-FFF2-40B4-BE49-F238E27FC236}">
                <a16:creationId xmlns:a16="http://schemas.microsoft.com/office/drawing/2014/main" id="{9FD92C16-BA97-4CF6-AFC5-7A54C6A2F8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712" y="1842352"/>
            <a:ext cx="4531976" cy="240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6F53BBAD-7759-2127-0087-41BB4BEB74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8" name="Google Shape;858;p49"/>
              <p:cNvSpPr txBox="1"/>
              <p:nvPr/>
            </p:nvSpPr>
            <p:spPr>
              <a:xfrm>
                <a:off x="888100" y="1489800"/>
                <a:ext cx="3623388" cy="30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Barlow Light"/>
                  <a:buChar char="▪"/>
                </a:pPr>
                <a:r>
                  <a:rPr lang="pt-BR" sz="2000" dirty="0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rPr>
                  <a:t>O gradiente indica para onde a função tem seu maior custo;</a:t>
                </a:r>
              </a:p>
              <a:p>
                <a:pPr marL="457200" lvl="0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Barlow Light"/>
                  <a:buChar char="▪"/>
                </a:pPr>
                <a:r>
                  <a:rPr lang="pt-BR" sz="2000" dirty="0">
                    <a:solidFill>
                      <a:schemeClr val="dk1"/>
                    </a:solidFill>
                    <a:latin typeface="Barlow Light"/>
                    <a:ea typeface="Barlow Light"/>
                    <a:cs typeface="Barlow Light"/>
                    <a:sym typeface="Barlow Light"/>
                  </a:rPr>
                  <a:t>Por isso subtraímos o gradiente do peso;</a:t>
                </a:r>
              </a:p>
              <a:p>
                <a:pPr marL="457200" lvl="0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Barlow Light"/>
                  <a:buChar char="▪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5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sSubPr>
                      <m:e>
                        <m:r>
                          <a:rPr lang="pt-BR" sz="15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𝑤</m:t>
                        </m:r>
                      </m:e>
                      <m:sub>
                        <m:r>
                          <a:rPr lang="pt-BR" sz="15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𝑛𝑜𝑣𝑜</m:t>
                        </m:r>
                      </m:sub>
                    </m:sSub>
                    <m:r>
                      <a:rPr lang="pt-BR" sz="15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= </m:t>
                    </m:r>
                    <m:sSub>
                      <m:sSubPr>
                        <m:ctrlPr>
                          <a:rPr lang="pt-BR" sz="15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sSubPr>
                      <m:e>
                        <m:r>
                          <a:rPr lang="pt-BR" sz="15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𝑤</m:t>
                        </m:r>
                      </m:e>
                      <m:sub>
                        <m:r>
                          <a:rPr lang="pt-BR" sz="15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𝑎𝑛𝑡𝑖𝑔𝑜</m:t>
                        </m:r>
                        <m:r>
                          <a:rPr lang="pt-BR" sz="15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 </m:t>
                        </m:r>
                      </m:sub>
                    </m:sSub>
                    <m:r>
                      <a:rPr lang="pt-BR" sz="15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− </m:t>
                    </m:r>
                    <m:r>
                      <a:rPr lang="pt-BR" sz="15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𝛼</m:t>
                    </m:r>
                    <m:r>
                      <a:rPr lang="pt-BR" sz="15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∗</m:t>
                    </m:r>
                    <m:r>
                      <a:rPr lang="pt-BR" sz="15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𝑔𝑟𝑎𝑑</m:t>
                    </m:r>
                  </m:oMath>
                </a14:m>
                <a:endParaRPr sz="1500" dirty="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endParaRPr>
              </a:p>
            </p:txBody>
          </p:sp>
        </mc:Choice>
        <mc:Fallback xmlns="">
          <p:sp>
            <p:nvSpPr>
              <p:cNvPr id="858" name="Google Shape;858;p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00" y="1489800"/>
                <a:ext cx="3623388" cy="3000000"/>
              </a:xfrm>
              <a:prstGeom prst="rect">
                <a:avLst/>
              </a:prstGeom>
              <a:blipFill>
                <a:blip r:embed="rId3"/>
                <a:stretch>
                  <a:fillRect t="-2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9" name="Google Shape;859;p4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saber para onde ir?</a:t>
            </a:r>
            <a:endParaRPr/>
          </a:p>
        </p:txBody>
      </p:sp>
      <p:sp>
        <p:nvSpPr>
          <p:cNvPr id="860" name="Google Shape;860;p4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861" name="Google Shape;8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418" y="1615625"/>
            <a:ext cx="4808951" cy="25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65CD167E-ADFE-AA74-E593-76B0AFCE84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saber para onde ir?</a:t>
            </a:r>
            <a:endParaRPr/>
          </a:p>
        </p:txBody>
      </p:sp>
      <p:sp>
        <p:nvSpPr>
          <p:cNvPr id="867" name="Google Shape;867;p5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869" name="Google Shape;8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087" y="1834807"/>
            <a:ext cx="4411225" cy="25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8EE94643-BF94-A7EF-3636-479E88EE61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Otimizadores</a:t>
            </a:r>
            <a:endParaRPr/>
          </a:p>
        </p:txBody>
      </p:sp>
      <p:sp>
        <p:nvSpPr>
          <p:cNvPr id="881" name="Google Shape;881;p5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2" name="Google Shape;882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99775" y="1599700"/>
                <a:ext cx="7044600" cy="288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pt-BR" sz="2000" dirty="0"/>
                  <a:t>Após calcular os gradientes, atualizamos os pesos;</a:t>
                </a:r>
              </a:p>
              <a:p>
                <a:pPr marL="457200" lvl="0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pt-BR" sz="2000" dirty="0"/>
                  <a:t>Essa atualização é realizada por um algoritmo;</a:t>
                </a:r>
              </a:p>
              <a:p>
                <a:pPr marL="457200" lvl="0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pt-BR" sz="2000" dirty="0"/>
                  <a:t>Esse algoritmo é comumente chamado de Otimizador.</a:t>
                </a:r>
              </a:p>
              <a:p>
                <a:pPr marL="457200" lvl="0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Char char="▪"/>
                </a:pPr>
                <a:r>
                  <a:rPr lang="pt-BR" sz="2000" dirty="0"/>
                  <a:t>Ao invés 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sSubPr>
                      <m:e>
                        <m:r>
                          <a:rPr lang="ar-AE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𝑤</m:t>
                        </m:r>
                      </m:e>
                      <m:sub>
                        <m:r>
                          <a:rPr lang="ar-AE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𝑛𝑜𝑣𝑜</m:t>
                        </m:r>
                      </m:sub>
                    </m:sSub>
                    <m:r>
                      <a:rPr lang="ar-AE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= </m:t>
                    </m:r>
                    <m:sSub>
                      <m:sSubPr>
                        <m:ctrlPr>
                          <a:rPr lang="ar-AE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sSubPr>
                      <m:e>
                        <m:r>
                          <a:rPr lang="ar-AE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𝑤</m:t>
                        </m:r>
                      </m:e>
                      <m:sub>
                        <m:r>
                          <a:rPr lang="ar-AE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𝑎𝑛𝑡𝑖𝑔𝑜</m:t>
                        </m:r>
                        <m:r>
                          <a:rPr lang="ar-AE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 </m:t>
                        </m:r>
                      </m:sub>
                    </m:sSub>
                    <m:r>
                      <a:rPr lang="ar-AE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− </m:t>
                    </m:r>
                    <m:r>
                      <a:rPr lang="ar-AE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𝛼</m:t>
                    </m:r>
                    <m:r>
                      <a:rPr lang="ar-AE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∗</m:t>
                    </m:r>
                    <m:r>
                      <a:rPr lang="ar-AE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𝑔𝑟𝑎𝑑</m:t>
                    </m:r>
                  </m:oMath>
                </a14:m>
                <a:endParaRPr lang="ar-AE" sz="2000" dirty="0"/>
              </a:p>
              <a:p>
                <a:pPr lvl="0" indent="-355600">
                  <a:spcBef>
                    <a:spcPts val="0"/>
                  </a:spcBef>
                  <a:buSzPts val="2000"/>
                </a:pPr>
                <a:r>
                  <a:rPr lang="pt-BR" sz="2000" dirty="0"/>
                  <a:t>Teremos: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sSubPr>
                      <m:e>
                        <m:r>
                          <a:rPr lang="ar-AE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𝑤</m:t>
                        </m:r>
                      </m:e>
                      <m:sub>
                        <m:r>
                          <a:rPr lang="ar-AE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𝑛𝑜𝑣𝑜</m:t>
                        </m:r>
                      </m:sub>
                    </m:sSub>
                    <m:r>
                      <a:rPr lang="ar-AE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=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𝑟𝑒𝑔𝑟𝑎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_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𝑜𝑡𝑖𝑚𝑖𝑧𝑎𝑑𝑜𝑟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(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𝑎𝑛𝑡𝑖𝑔𝑜</m:t>
                        </m:r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Barlow Light"/>
                      </a:rPr>
                      <m:t>)</m:t>
                    </m:r>
                  </m:oMath>
                </a14:m>
                <a:endParaRPr sz="2000" dirty="0"/>
              </a:p>
            </p:txBody>
          </p:sp>
        </mc:Choice>
        <mc:Fallback xmlns="">
          <p:sp>
            <p:nvSpPr>
              <p:cNvPr id="882" name="Google Shape;882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9775" y="1599700"/>
                <a:ext cx="7044600" cy="2886000"/>
              </a:xfrm>
              <a:prstGeom prst="rect">
                <a:avLst/>
              </a:prstGeom>
              <a:blipFill>
                <a:blip r:embed="rId3"/>
                <a:stretch>
                  <a:fillRect l="-1039" t="-33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6AD689A2-CB65-4B63-B74F-DFA3CCE3F3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Sumário</a:t>
            </a:r>
            <a:endParaRPr dirty="0"/>
          </a:p>
        </p:txBody>
      </p:sp>
      <p:sp>
        <p:nvSpPr>
          <p:cNvPr id="522" name="Google Shape;522;p14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Aprendizado de Máquina (Revisão/Básico)</a:t>
            </a:r>
            <a:endParaRPr sz="2000" dirty="0"/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pt-BR" sz="2000" dirty="0"/>
              <a:t>Redes Neurais</a:t>
            </a:r>
            <a:endParaRPr sz="2000" dirty="0"/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Deep Learning</a:t>
            </a: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Transfer Learning</a:t>
            </a: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/>
              <a:t>Processamento de Linguagem Natural</a:t>
            </a:r>
          </a:p>
        </p:txBody>
      </p:sp>
      <p:sp>
        <p:nvSpPr>
          <p:cNvPr id="523" name="Google Shape;523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96AEB31E-DEAE-81E1-2564-7F78DEB8AB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Otimizadores</a:t>
            </a:r>
            <a:endParaRPr/>
          </a:p>
        </p:txBody>
      </p:sp>
      <p:sp>
        <p:nvSpPr>
          <p:cNvPr id="888" name="Google Shape;888;p5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889" name="Google Shape;8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840" y="1455050"/>
            <a:ext cx="4586324" cy="355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73C50B47-F9B1-787B-B067-01D7AC2AED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Hiperparâmetros</a:t>
            </a:r>
            <a:endParaRPr/>
          </a:p>
        </p:txBody>
      </p:sp>
      <p:sp>
        <p:nvSpPr>
          <p:cNvPr id="895" name="Google Shape;895;p54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Épocas;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 dirty="0"/>
              <a:t>Ex: 100, 200, 300, ...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Tamanho de Batch;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 dirty="0"/>
              <a:t>16, 32, 64, 128, …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 dirty="0"/>
              <a:t>Iteração:</a:t>
            </a:r>
            <a:endParaRPr sz="2000"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num_iteracoes = total_dados / batch_size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Learning Rate;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 dirty="0"/>
              <a:t>0.001 ou 1e-5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 dirty="0"/>
              <a:t>Otimizadores;</a:t>
            </a:r>
            <a:endParaRPr sz="2000" dirty="0"/>
          </a:p>
        </p:txBody>
      </p:sp>
      <p:sp>
        <p:nvSpPr>
          <p:cNvPr id="896" name="Google Shape;896;p5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62A2C80E-B894-DCF8-29D5-1469E3738C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4. Deep Learning</a:t>
            </a:r>
            <a:endParaRPr/>
          </a:p>
        </p:txBody>
      </p:sp>
      <p:sp>
        <p:nvSpPr>
          <p:cNvPr id="902" name="Google Shape;902;p5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Quando redes neurais ficam profundas</a:t>
            </a:r>
            <a:endParaRPr i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Antes de Deep Learning:</a:t>
            </a:r>
            <a:endParaRPr/>
          </a:p>
        </p:txBody>
      </p:sp>
      <p:sp>
        <p:nvSpPr>
          <p:cNvPr id="908" name="Google Shape;908;p5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909" name="Google Shape;9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750" y="1418600"/>
            <a:ext cx="5767955" cy="3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56"/>
          <p:cNvSpPr/>
          <p:nvPr/>
        </p:nvSpPr>
        <p:spPr>
          <a:xfrm>
            <a:off x="1628150" y="1679975"/>
            <a:ext cx="1161900" cy="35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210FEA92-C152-BC07-28B2-B4BAF0DBD2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Após Deep Learning:</a:t>
            </a:r>
            <a:endParaRPr/>
          </a:p>
        </p:txBody>
      </p:sp>
      <p:sp>
        <p:nvSpPr>
          <p:cNvPr id="916" name="Google Shape;916;p5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917" name="Google Shape;9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438" y="1396400"/>
            <a:ext cx="6023126" cy="3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57"/>
          <p:cNvSpPr/>
          <p:nvPr/>
        </p:nvSpPr>
        <p:spPr>
          <a:xfrm>
            <a:off x="1709575" y="1598550"/>
            <a:ext cx="1161900" cy="35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FA24F336-6FDC-FA3D-6C0C-1DEE6C1214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Três principais arquiteturas</a:t>
            </a:r>
            <a:endParaRPr/>
          </a:p>
        </p:txBody>
      </p:sp>
      <p:sp>
        <p:nvSpPr>
          <p:cNvPr id="924" name="Google Shape;924;p58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i="1" dirty="0"/>
              <a:t>Vanilla</a:t>
            </a:r>
            <a:endParaRPr b="1" i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Rede padrão totalmente conectada, resolução de problemas não lineares.</a:t>
            </a:r>
            <a:endParaRPr dirty="0"/>
          </a:p>
        </p:txBody>
      </p:sp>
      <p:sp>
        <p:nvSpPr>
          <p:cNvPr id="925" name="Google Shape;925;p58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Convolucional</a:t>
            </a: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Aplica filtros em imagens para abstrair características em imagens.</a:t>
            </a:r>
            <a:endParaRPr dirty="0"/>
          </a:p>
        </p:txBody>
      </p:sp>
      <p:sp>
        <p:nvSpPr>
          <p:cNvPr id="926" name="Google Shape;926;p58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Recorrente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Resolução de problemas variantes no tempo, como linguagem natural, por exemplo.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27" name="Google Shape;927;p5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928" name="Google Shape;9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08" y="3613274"/>
            <a:ext cx="1543925" cy="1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458" y="3716737"/>
            <a:ext cx="1850124" cy="1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961" y="3448340"/>
            <a:ext cx="2553826" cy="16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F89DEB71-58FE-AE72-43EE-40518CBAE1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Três principais arquiteturas</a:t>
            </a:r>
            <a:endParaRPr/>
          </a:p>
        </p:txBody>
      </p:sp>
      <p:sp>
        <p:nvSpPr>
          <p:cNvPr id="924" name="Google Shape;924;p58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i="1" dirty="0"/>
              <a:t>Vanilla</a:t>
            </a:r>
            <a:endParaRPr b="1" i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Rede padrão totalmente conectada, resolução de problemas não lineares.</a:t>
            </a:r>
            <a:endParaRPr dirty="0"/>
          </a:p>
        </p:txBody>
      </p:sp>
      <p:sp>
        <p:nvSpPr>
          <p:cNvPr id="925" name="Google Shape;925;p58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Convolucional</a:t>
            </a: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Aplica filtros em imagens para abstrair características em imagens.</a:t>
            </a:r>
            <a:endParaRPr dirty="0"/>
          </a:p>
        </p:txBody>
      </p:sp>
      <p:sp>
        <p:nvSpPr>
          <p:cNvPr id="926" name="Google Shape;926;p58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Recorrente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Resolução de problemas variantes no tempo, como linguagem natural, por exemplo.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27" name="Google Shape;927;p5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928" name="Google Shape;9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08" y="3613274"/>
            <a:ext cx="1543925" cy="1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458" y="3716737"/>
            <a:ext cx="1850124" cy="1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961" y="3448340"/>
            <a:ext cx="2553826" cy="16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F89DEB71-58FE-AE72-43EE-40518CBAE1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D442AE4-2D08-BCF0-804D-EC9ECE4B6D81}"/>
              </a:ext>
            </a:extLst>
          </p:cNvPr>
          <p:cNvSpPr/>
          <p:nvPr/>
        </p:nvSpPr>
        <p:spPr>
          <a:xfrm>
            <a:off x="1028837" y="1512794"/>
            <a:ext cx="2380928" cy="35680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739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MLP (</a:t>
            </a:r>
            <a:r>
              <a:rPr lang="en" i="1" dirty="0"/>
              <a:t>Vanilla</a:t>
            </a:r>
            <a:r>
              <a:rPr lang="en" dirty="0"/>
              <a:t>)</a:t>
            </a:r>
            <a:endParaRPr dirty="0"/>
          </a:p>
        </p:txBody>
      </p:sp>
      <p:sp>
        <p:nvSpPr>
          <p:cNvPr id="944" name="Google Shape;944;p6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945" name="Google Shape;945;p60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Quanto mais camadas mais potente, porém…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dirty="0"/>
              <a:t>Mais suscetível a </a:t>
            </a:r>
            <a:r>
              <a:rPr lang="en" i="1" dirty="0"/>
              <a:t>overfitting</a:t>
            </a:r>
            <a:endParaRPr i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dirty="0"/>
              <a:t>Solução?</a:t>
            </a:r>
          </a:p>
          <a:p>
            <a:pPr lvl="2"/>
            <a:r>
              <a:rPr lang="en" dirty="0"/>
              <a:t>Regularização!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i="1" dirty="0"/>
              <a:t>Dropout</a:t>
            </a:r>
            <a:r>
              <a:rPr lang="en" dirty="0"/>
              <a:t>!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dirty="0"/>
              <a:t>Função de ativação correta;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dirty="0"/>
              <a:t>Entre outras...</a:t>
            </a:r>
            <a:endParaRPr dirty="0"/>
          </a:p>
        </p:txBody>
      </p:sp>
      <p:pic>
        <p:nvPicPr>
          <p:cNvPr id="946" name="Google Shape;9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100" y="3207124"/>
            <a:ext cx="3132150" cy="19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8D9C3856-94A1-7DD4-017D-8F2151BD59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MLP (</a:t>
            </a:r>
            <a:r>
              <a:rPr lang="en" i="1" dirty="0"/>
              <a:t>Vanilla</a:t>
            </a:r>
            <a:r>
              <a:rPr lang="en" dirty="0"/>
              <a:t>)</a:t>
            </a:r>
            <a:endParaRPr dirty="0"/>
          </a:p>
        </p:txBody>
      </p:sp>
      <p:sp>
        <p:nvSpPr>
          <p:cNvPr id="944" name="Google Shape;944;p6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945" name="Google Shape;945;p60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dirty="0" err="1"/>
              <a:t>Vamos</a:t>
            </a:r>
            <a:r>
              <a:rPr lang="en-US" dirty="0"/>
              <a:t> para o </a:t>
            </a:r>
            <a:r>
              <a:rPr lang="en-US" dirty="0" err="1"/>
              <a:t>código</a:t>
            </a:r>
            <a:r>
              <a:rPr lang="en-US" dirty="0"/>
              <a:t>:</a:t>
            </a:r>
          </a:p>
          <a:p>
            <a:pPr lvl="1">
              <a:spcBef>
                <a:spcPts val="600"/>
              </a:spcBef>
              <a:buChar char="▪"/>
            </a:pP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classificação</a:t>
            </a:r>
            <a:r>
              <a:rPr lang="en-US" dirty="0"/>
              <a:t>;</a:t>
            </a:r>
          </a:p>
          <a:p>
            <a:pPr lvl="1">
              <a:spcBef>
                <a:spcPts val="600"/>
              </a:spcBef>
              <a:buChar char="▪"/>
            </a:pPr>
            <a:r>
              <a:rPr lang="en-US" dirty="0" err="1"/>
              <a:t>Classificar</a:t>
            </a:r>
            <a:r>
              <a:rPr lang="en-US" dirty="0"/>
              <a:t> imagens entre </a:t>
            </a:r>
            <a:r>
              <a:rPr lang="en-US" dirty="0" err="1"/>
              <a:t>gatos</a:t>
            </a:r>
            <a:r>
              <a:rPr lang="en-US" dirty="0"/>
              <a:t> e </a:t>
            </a:r>
            <a:r>
              <a:rPr lang="en-US" dirty="0" err="1"/>
              <a:t>cachorros</a:t>
            </a:r>
            <a:r>
              <a:rPr lang="en-US" dirty="0"/>
              <a:t>;</a:t>
            </a:r>
          </a:p>
          <a:p>
            <a:pPr lvl="2">
              <a:spcBef>
                <a:spcPts val="600"/>
              </a:spcBef>
              <a:buChar char="▪"/>
            </a:pPr>
            <a:r>
              <a:rPr lang="en-US" dirty="0"/>
              <a:t>Dado: </a:t>
            </a:r>
            <a:r>
              <a:rPr lang="en-US" dirty="0" err="1"/>
              <a:t>Imagem</a:t>
            </a:r>
            <a:r>
              <a:rPr lang="en-US" dirty="0"/>
              <a:t> (Pixels)</a:t>
            </a:r>
          </a:p>
          <a:p>
            <a:pPr lvl="2">
              <a:spcBef>
                <a:spcPts val="600"/>
              </a:spcBef>
              <a:buChar char="▪"/>
            </a:pPr>
            <a:r>
              <a:rPr lang="en-US" dirty="0" err="1"/>
              <a:t>Classe</a:t>
            </a:r>
            <a:r>
              <a:rPr lang="en-US" dirty="0"/>
              <a:t>/Label: </a:t>
            </a:r>
            <a:r>
              <a:rPr lang="en-US" dirty="0" err="1"/>
              <a:t>Gato</a:t>
            </a:r>
            <a:r>
              <a:rPr lang="en-US" dirty="0"/>
              <a:t>=0 e </a:t>
            </a:r>
            <a:r>
              <a:rPr lang="en-US" dirty="0" err="1"/>
              <a:t>Cachorro</a:t>
            </a:r>
            <a:r>
              <a:rPr lang="en-US" dirty="0"/>
              <a:t>=1</a:t>
            </a:r>
          </a:p>
          <a:p>
            <a:r>
              <a:rPr lang="en-US" dirty="0" err="1"/>
              <a:t>PyTorch</a:t>
            </a:r>
            <a:r>
              <a:rPr lang="en-US" dirty="0"/>
              <a:t>!</a:t>
            </a:r>
            <a:endParaRPr dirty="0"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8D9C3856-94A1-7DD4-017D-8F2151BD59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8421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Três principais arquiteturas</a:t>
            </a:r>
            <a:endParaRPr/>
          </a:p>
        </p:txBody>
      </p:sp>
      <p:sp>
        <p:nvSpPr>
          <p:cNvPr id="924" name="Google Shape;924;p58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i="1" dirty="0"/>
              <a:t>Vanilla</a:t>
            </a:r>
            <a:endParaRPr b="1" i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Rede padrão totalmente conectada, resolução de problemas não lineares.</a:t>
            </a:r>
            <a:endParaRPr dirty="0"/>
          </a:p>
        </p:txBody>
      </p:sp>
      <p:sp>
        <p:nvSpPr>
          <p:cNvPr id="925" name="Google Shape;925;p58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Convolucional</a:t>
            </a: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Aplica filtros em imagens para abstrair características em imagens.</a:t>
            </a:r>
            <a:endParaRPr dirty="0"/>
          </a:p>
        </p:txBody>
      </p:sp>
      <p:sp>
        <p:nvSpPr>
          <p:cNvPr id="926" name="Google Shape;926;p58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Recorrente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Resolução de problemas variantes no tempo, como linguagem natural, por exemplo.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27" name="Google Shape;927;p5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928" name="Google Shape;9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08" y="3613274"/>
            <a:ext cx="1543925" cy="1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458" y="3716737"/>
            <a:ext cx="1850124" cy="1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961" y="3448340"/>
            <a:ext cx="2553826" cy="16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F89DEB71-58FE-AE72-43EE-40518CBAE1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D442AE4-2D08-BCF0-804D-EC9ECE4B6D81}"/>
              </a:ext>
            </a:extLst>
          </p:cNvPr>
          <p:cNvSpPr/>
          <p:nvPr/>
        </p:nvSpPr>
        <p:spPr>
          <a:xfrm>
            <a:off x="3480690" y="1499347"/>
            <a:ext cx="2531172" cy="3581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2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1. Aprendizado de Máquina</a:t>
            </a:r>
            <a:endParaRPr/>
          </a:p>
        </p:txBody>
      </p:sp>
      <p:sp>
        <p:nvSpPr>
          <p:cNvPr id="529" name="Google Shape;529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Alguns conceitos básicos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 Convolucionais</a:t>
            </a:r>
            <a:endParaRPr dirty="0"/>
          </a:p>
        </p:txBody>
      </p:sp>
      <p:sp>
        <p:nvSpPr>
          <p:cNvPr id="944" name="Google Shape;944;p6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945" name="Google Shape;945;p60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5967507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/>
              <a:t>Aplicação de Filtros;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/>
              <a:t>Trabalham muito bem com imagens;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/>
              <a:t>Os filtros passam a ser os responsáveis pelo aprendizado.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dirty="0"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8D9C3856-94A1-7DD4-017D-8F2151BD59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54;p61">
            <a:extLst>
              <a:ext uri="{FF2B5EF4-FFF2-40B4-BE49-F238E27FC236}">
                <a16:creationId xmlns:a16="http://schemas.microsoft.com/office/drawing/2014/main" id="{457F5E49-DE2B-8387-E051-A836BA1097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607" y="2219600"/>
            <a:ext cx="1448225" cy="16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55;p61">
            <a:extLst>
              <a:ext uri="{FF2B5EF4-FFF2-40B4-BE49-F238E27FC236}">
                <a16:creationId xmlns:a16="http://schemas.microsoft.com/office/drawing/2014/main" id="{A2EFBF88-4796-021A-7563-3CCE881F63E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053" y="3370157"/>
            <a:ext cx="2930921" cy="164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018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Convolucionais</a:t>
            </a:r>
            <a:endParaRPr/>
          </a:p>
        </p:txBody>
      </p:sp>
      <p:sp>
        <p:nvSpPr>
          <p:cNvPr id="952" name="Google Shape;952;p6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953" name="Google Shape;9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37" y="2074123"/>
            <a:ext cx="71723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;p14">
            <a:extLst>
              <a:ext uri="{FF2B5EF4-FFF2-40B4-BE49-F238E27FC236}">
                <a16:creationId xmlns:a16="http://schemas.microsoft.com/office/drawing/2014/main" id="{A863E416-237D-CFBB-195A-71F60DFA0F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 Convolucionais</a:t>
            </a:r>
            <a:endParaRPr dirty="0"/>
          </a:p>
        </p:txBody>
      </p:sp>
      <p:sp>
        <p:nvSpPr>
          <p:cNvPr id="944" name="Google Shape;944;p6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945" name="Google Shape;945;p60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5967507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/>
              <a:t>Camadas comuns:</a:t>
            </a:r>
          </a:p>
          <a:p>
            <a:pPr lvl="1">
              <a:spcBef>
                <a:spcPts val="600"/>
              </a:spcBef>
              <a:buChar char="▪"/>
            </a:pPr>
            <a:r>
              <a:rPr lang="pt-BR" dirty="0"/>
              <a:t>Convolução</a:t>
            </a:r>
          </a:p>
          <a:p>
            <a:pPr marL="571500" lvl="1" indent="0">
              <a:spcBef>
                <a:spcPts val="600"/>
              </a:spcBef>
              <a:buNone/>
            </a:pPr>
            <a:endParaRPr lang="pt-BR" dirty="0"/>
          </a:p>
          <a:p>
            <a:pPr marL="571500" lvl="1" indent="0">
              <a:spcBef>
                <a:spcPts val="600"/>
              </a:spcBef>
              <a:buNone/>
            </a:pPr>
            <a:endParaRPr lang="pt-BR" dirty="0"/>
          </a:p>
          <a:p>
            <a:pPr marL="571500" lvl="1" indent="0">
              <a:spcBef>
                <a:spcPts val="600"/>
              </a:spcBef>
              <a:buNone/>
            </a:pPr>
            <a:endParaRPr lang="pt-BR" dirty="0"/>
          </a:p>
          <a:p>
            <a:pPr lvl="1">
              <a:spcBef>
                <a:spcPts val="600"/>
              </a:spcBef>
              <a:buChar char="▪"/>
            </a:pPr>
            <a:endParaRPr lang="pt-BR" i="1" dirty="0"/>
          </a:p>
          <a:p>
            <a:pPr lvl="1">
              <a:spcBef>
                <a:spcPts val="600"/>
              </a:spcBef>
              <a:buChar char="▪"/>
            </a:pPr>
            <a:r>
              <a:rPr lang="pt-BR" i="1" dirty="0" err="1"/>
              <a:t>Pooling</a:t>
            </a:r>
            <a:endParaRPr lang="pt-BR" i="1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dirty="0"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8D9C3856-94A1-7DD4-017D-8F2151BD59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NN | Introduction to Pooling Layer - GeeksforGeeks">
            <a:extLst>
              <a:ext uri="{FF2B5EF4-FFF2-40B4-BE49-F238E27FC236}">
                <a16:creationId xmlns:a16="http://schemas.microsoft.com/office/drawing/2014/main" id="{55202DAE-8CCC-F077-C4A3-F679DF6F0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717" y="3817645"/>
            <a:ext cx="3745006" cy="133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olutional Neural Networks Model building and Freezing from scratch | by  Alex Aman | Towards Data Science">
            <a:extLst>
              <a:ext uri="{FF2B5EF4-FFF2-40B4-BE49-F238E27FC236}">
                <a16:creationId xmlns:a16="http://schemas.microsoft.com/office/drawing/2014/main" id="{0F7FCF45-3171-2CE3-2AC1-63A57055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70" y="1442951"/>
            <a:ext cx="36957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547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 Convolucionais</a:t>
            </a:r>
            <a:endParaRPr dirty="0"/>
          </a:p>
        </p:txBody>
      </p:sp>
      <p:sp>
        <p:nvSpPr>
          <p:cNvPr id="944" name="Google Shape;944;p6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945" name="Google Shape;945;p60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dirty="0" err="1"/>
              <a:t>Vamos</a:t>
            </a:r>
            <a:r>
              <a:rPr lang="en-US" dirty="0"/>
              <a:t> para o Código!</a:t>
            </a:r>
            <a:endParaRPr dirty="0"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8D9C3856-94A1-7DD4-017D-8F2151BD59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259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Três principais arquiteturas</a:t>
            </a:r>
            <a:endParaRPr/>
          </a:p>
        </p:txBody>
      </p:sp>
      <p:sp>
        <p:nvSpPr>
          <p:cNvPr id="924" name="Google Shape;924;p58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i="1" dirty="0"/>
              <a:t>Vanilla</a:t>
            </a:r>
            <a:endParaRPr b="1" i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Rede padrão totalmente conectada, resolução de problemas não lineares.</a:t>
            </a:r>
            <a:endParaRPr dirty="0"/>
          </a:p>
        </p:txBody>
      </p:sp>
      <p:sp>
        <p:nvSpPr>
          <p:cNvPr id="925" name="Google Shape;925;p58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Convolucional</a:t>
            </a: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Aplica filtros em imagens para abstrair características em imagens.</a:t>
            </a:r>
            <a:endParaRPr dirty="0"/>
          </a:p>
        </p:txBody>
      </p:sp>
      <p:sp>
        <p:nvSpPr>
          <p:cNvPr id="926" name="Google Shape;926;p58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Recorrente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Resolução de problemas variantes no tempo, como linguagem natural, por exemplo.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27" name="Google Shape;927;p5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928" name="Google Shape;9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08" y="3613274"/>
            <a:ext cx="1543925" cy="1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458" y="3716737"/>
            <a:ext cx="1850124" cy="1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961" y="3448340"/>
            <a:ext cx="2553826" cy="16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F89DEB71-58FE-AE72-43EE-40518CBAE1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D442AE4-2D08-BCF0-804D-EC9ECE4B6D81}"/>
              </a:ext>
            </a:extLst>
          </p:cNvPr>
          <p:cNvSpPr/>
          <p:nvPr/>
        </p:nvSpPr>
        <p:spPr>
          <a:xfrm>
            <a:off x="6100673" y="1499347"/>
            <a:ext cx="2531172" cy="3581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73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 Recorrentes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962" name="Google Shape;962;p62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3145409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dirty="0" err="1"/>
              <a:t>Trabalham</a:t>
            </a:r>
            <a:r>
              <a:rPr lang="en-US" dirty="0"/>
              <a:t> com series </a:t>
            </a:r>
            <a:r>
              <a:rPr lang="en-US" dirty="0" err="1"/>
              <a:t>temporais</a:t>
            </a:r>
            <a:r>
              <a:rPr lang="en-US" dirty="0"/>
              <a:t>;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usadas</a:t>
            </a:r>
            <a:r>
              <a:rPr lang="en-US" dirty="0"/>
              <a:t> para </a:t>
            </a:r>
            <a:r>
              <a:rPr lang="en-US" dirty="0" err="1"/>
              <a:t>Processamento</a:t>
            </a:r>
            <a:r>
              <a:rPr lang="en-US" dirty="0"/>
              <a:t> de </a:t>
            </a:r>
            <a:r>
              <a:rPr lang="en-US" dirty="0" err="1"/>
              <a:t>Linguagem</a:t>
            </a:r>
            <a:r>
              <a:rPr lang="en-US" dirty="0"/>
              <a:t> Natural.</a:t>
            </a:r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7;p64">
            <a:extLst>
              <a:ext uri="{FF2B5EF4-FFF2-40B4-BE49-F238E27FC236}">
                <a16:creationId xmlns:a16="http://schemas.microsoft.com/office/drawing/2014/main" id="{82820ED2-7626-D7EF-6BBB-8D2BB47213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184" y="1376468"/>
            <a:ext cx="4159070" cy="3520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200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Recorrentes</a:t>
            </a:r>
            <a:endParaRPr/>
          </a:p>
        </p:txBody>
      </p:sp>
      <p:sp>
        <p:nvSpPr>
          <p:cNvPr id="983" name="Google Shape;983;p6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984" name="Google Shape;9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450" y="1685050"/>
            <a:ext cx="47625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21DDC22E-A17F-2F06-5A06-AD65F4D322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Recorrentes</a:t>
            </a:r>
            <a:endParaRPr/>
          </a:p>
        </p:txBody>
      </p:sp>
      <p:sp>
        <p:nvSpPr>
          <p:cNvPr id="990" name="Google Shape;990;p6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991" name="Google Shape;9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13" y="1899650"/>
            <a:ext cx="7736775" cy="23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D25C20A9-60EC-2EA8-FD51-A99CD727B7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5. Transfer Learning</a:t>
            </a:r>
            <a:endParaRPr dirty="0"/>
          </a:p>
        </p:txBody>
      </p:sp>
      <p:sp>
        <p:nvSpPr>
          <p:cNvPr id="902" name="Google Shape;902;p5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Prosseguir sem inventar a roda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40910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Convolucionais</a:t>
            </a:r>
            <a:endParaRPr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962" name="Google Shape;962;p62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Hierarquia de Features: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Features são aprendidas de forma hierarquica;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/>
              <a:t>Camadas posteriores aprendem features mais complexas que as camadas anteriores.</a:t>
            </a:r>
            <a:endParaRPr/>
          </a:p>
        </p:txBody>
      </p:sp>
      <p:pic>
        <p:nvPicPr>
          <p:cNvPr id="963" name="Google Shape;9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662" y="2982500"/>
            <a:ext cx="3708926" cy="21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92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6"/>
          <p:cNvSpPr txBox="1">
            <a:spLocks noGrp="1"/>
          </p:cNvSpPr>
          <p:nvPr>
            <p:ph type="body" idx="1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/>
              <a:t>Campo de estudo que dá aos computadores a habilidade de aprender sem serem explicitamente programados</a:t>
            </a:r>
            <a:endParaRPr sz="34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/>
              <a:t>- Arthur Samuel</a:t>
            </a:r>
            <a:endParaRPr sz="34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535" name="Google Shape;535;p1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06E40B25-EEA0-BC9C-3BE2-3FFE40DE21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Convolucionais</a:t>
            </a:r>
            <a:endParaRPr/>
          </a:p>
        </p:txBody>
      </p:sp>
      <p:sp>
        <p:nvSpPr>
          <p:cNvPr id="969" name="Google Shape;969;p6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970" name="Google Shape;9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013" y="1545124"/>
            <a:ext cx="7235975" cy="27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0346057F-24B3-B87C-EDF1-64F1AA5A06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487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ImageNet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BCF254-403F-93C6-C088-34A220FF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352" y="1996888"/>
            <a:ext cx="5513295" cy="22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90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Arquiteturas famosas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962" name="Google Shape;962;p62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 err="1"/>
              <a:t>AlexNet</a:t>
            </a:r>
            <a:endParaRPr lang="pt-BR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lang="pt-BR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lang="pt-BR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lang="pt-BR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lang="pt-BR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 err="1"/>
              <a:t>Vgg</a:t>
            </a:r>
            <a:endParaRPr lang="pt-BR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lang="pt-BR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lang="pt-BR" dirty="0"/>
          </a:p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DB4A62C-9C82-C0F8-E6D4-EFD32B09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205" y="1408284"/>
            <a:ext cx="3234480" cy="12343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01018F2-D34B-0A2F-AA41-4AC39978E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801" y="3269702"/>
            <a:ext cx="3443288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89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50A8D21-62E7-9195-FBA7-2C8A1FC6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87" y="1683112"/>
            <a:ext cx="6795625" cy="31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050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Resnet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962" name="Google Shape;962;p62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/>
              <a:t>Vamos voltar para código!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dirty="0"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552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5. PLN</a:t>
            </a:r>
            <a:endParaRPr dirty="0"/>
          </a:p>
        </p:txBody>
      </p:sp>
      <p:sp>
        <p:nvSpPr>
          <p:cNvPr id="902" name="Google Shape;902;p5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Processamento de Linguagem Natural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15973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PLN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962" name="Google Shape;962;p62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pt-BR" dirty="0"/>
              <a:t>Linguagem Natural: texto</a:t>
            </a:r>
          </a:p>
          <a:p>
            <a:pPr lvl="1">
              <a:spcBef>
                <a:spcPts val="600"/>
              </a:spcBef>
              <a:buChar char="▪"/>
            </a:pPr>
            <a:r>
              <a:rPr lang="pt-BR" dirty="0"/>
              <a:t>Noção temporal;</a:t>
            </a:r>
          </a:p>
          <a:p>
            <a:pPr lvl="1">
              <a:spcBef>
                <a:spcPts val="600"/>
              </a:spcBef>
              <a:buChar char="▪"/>
            </a:pPr>
            <a:r>
              <a:rPr lang="pt-BR" dirty="0"/>
              <a:t>Ambiguidades;</a:t>
            </a:r>
          </a:p>
          <a:p>
            <a:pPr lvl="1">
              <a:spcBef>
                <a:spcPts val="600"/>
              </a:spcBef>
              <a:buChar char="▪"/>
            </a:pPr>
            <a:r>
              <a:rPr lang="pt-BR" dirty="0"/>
              <a:t>Vários idiomas;</a:t>
            </a:r>
          </a:p>
          <a:p>
            <a:r>
              <a:rPr lang="pt-BR" dirty="0"/>
              <a:t>Como fazer a máquina entender  </a:t>
            </a:r>
          </a:p>
          <a:p>
            <a:pPr marL="571500" lvl="1" indent="0">
              <a:buNone/>
            </a:pPr>
            <a:r>
              <a:rPr lang="pt-BR" dirty="0"/>
              <a:t>tudo isso?</a:t>
            </a:r>
          </a:p>
          <a:p>
            <a:pPr lvl="1">
              <a:spcBef>
                <a:spcPts val="600"/>
              </a:spcBef>
              <a:buChar char="▪"/>
            </a:pPr>
            <a:endParaRPr lang="pt-BR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dirty="0"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34BD574-F903-A1E1-75C0-3385C362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4" y="1618025"/>
            <a:ext cx="35115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841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Redes Recorrentes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962" name="Google Shape;962;p62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/>
              <a:t>Problemas;</a:t>
            </a:r>
          </a:p>
          <a:p>
            <a:pPr lvl="1">
              <a:spcBef>
                <a:spcPts val="600"/>
              </a:spcBef>
              <a:buChar char="▪"/>
            </a:pPr>
            <a:r>
              <a:rPr lang="pt-BR" dirty="0"/>
              <a:t>Não guardavam informações a longo prazo;</a:t>
            </a:r>
          </a:p>
          <a:p>
            <a:pPr lvl="1">
              <a:spcBef>
                <a:spcPts val="600"/>
              </a:spcBef>
              <a:buChar char="▪"/>
            </a:pPr>
            <a:r>
              <a:rPr lang="pt-BR" dirty="0"/>
              <a:t>Rede deixava de aprender;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/>
              <a:t>Como resolver?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dirty="0"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659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Transformers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2;p62">
            <a:extLst>
              <a:ext uri="{FF2B5EF4-FFF2-40B4-BE49-F238E27FC236}">
                <a16:creationId xmlns:a16="http://schemas.microsoft.com/office/drawing/2014/main" id="{28E8D441-CB31-B8AA-8318-3EC3E5A9C3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pt-BR" dirty="0"/>
              <a:t>Uso de atenção ao invés recorrência;</a:t>
            </a:r>
          </a:p>
          <a:p>
            <a:pPr lvl="1">
              <a:spcBef>
                <a:spcPts val="600"/>
              </a:spcBef>
              <a:buChar char="▪"/>
            </a:pPr>
            <a:r>
              <a:rPr lang="pt-BR" dirty="0"/>
              <a:t>“Onde olhar com base no que eu sei”</a:t>
            </a:r>
          </a:p>
          <a:p>
            <a:r>
              <a:rPr lang="pt-BR" dirty="0"/>
              <a:t>Estrutura “</a:t>
            </a:r>
            <a:r>
              <a:rPr lang="pt-BR" dirty="0" err="1"/>
              <a:t>Encoder-Decoder</a:t>
            </a:r>
            <a:r>
              <a:rPr lang="pt-BR" dirty="0"/>
              <a:t>”</a:t>
            </a:r>
          </a:p>
          <a:p>
            <a:pPr lvl="1"/>
            <a:r>
              <a:rPr lang="pt-BR" dirty="0"/>
              <a:t>Entendimento-Aplicação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FCCAB0-C79C-26F8-A78A-A7100517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340" y="1376468"/>
            <a:ext cx="2831764" cy="26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28FB5C-CF13-7D4A-97F7-B8E8F9294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75" y="3860551"/>
            <a:ext cx="1315023" cy="1282949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69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Transformers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70264-801A-13B1-6E73-998728F5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556" y="1400910"/>
            <a:ext cx="6218288" cy="34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17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Aprendizado</a:t>
            </a:r>
            <a:endParaRPr/>
          </a:p>
        </p:txBody>
      </p:sp>
      <p:sp>
        <p:nvSpPr>
          <p:cNvPr id="548" name="Google Shape;548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49" name="Google Shape;5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000" y="1384625"/>
            <a:ext cx="6807394" cy="35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;p14">
            <a:extLst>
              <a:ext uri="{FF2B5EF4-FFF2-40B4-BE49-F238E27FC236}">
                <a16:creationId xmlns:a16="http://schemas.microsoft.com/office/drawing/2014/main" id="{4FEDC2AF-6AE8-46B0-DFF6-EA7F385344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Modelagem de Linguagem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91DBAD7-641D-ED11-B7DF-A5611EC5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23" y="2053291"/>
            <a:ext cx="6844553" cy="203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97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GPTs</a:t>
            </a: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7DF90A7A-FA8D-42EF-E17B-85FD28AC2A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167E135-B585-66F7-E94D-C378A7614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28" y="2048821"/>
            <a:ext cx="5698614" cy="199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045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1004" name="Google Shape;1004;p68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5830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Goodfellow, Ian, Yoshua Bengio, and Aaron Courville. Deep learning. MIT press, 2016.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http://deeplearningbook.com.br/</a:t>
            </a:r>
            <a:r>
              <a:rPr lang="en" sz="1600"/>
              <a:t> 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https://pytorch.org/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https://www.tensorflow.org/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sp>
        <p:nvSpPr>
          <p:cNvPr id="1005" name="Google Shape;1005;p6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1006" name="Google Shape;100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230" y="2043275"/>
            <a:ext cx="2113851" cy="27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9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73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012" name="Google Shape;1012;p69"/>
          <p:cNvSpPr txBox="1">
            <a:spLocks noGrp="1"/>
          </p:cNvSpPr>
          <p:nvPr>
            <p:ph type="ctrTitle" idx="4294967295"/>
          </p:nvPr>
        </p:nvSpPr>
        <p:spPr>
          <a:xfrm>
            <a:off x="4201550" y="1202463"/>
            <a:ext cx="4288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6000">
                <a:solidFill>
                  <a:schemeClr val="accent1"/>
                </a:solidFill>
              </a:rPr>
              <a:t>Obrigado!</a:t>
            </a:r>
            <a:endParaRPr sz="6000" b="0" i="0" u="none" strike="noStrike" cap="none">
              <a:solidFill>
                <a:schemeClr val="accen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013" name="Google Shape;1013;p69"/>
          <p:cNvSpPr txBox="1">
            <a:spLocks noGrp="1"/>
          </p:cNvSpPr>
          <p:nvPr>
            <p:ph type="subTitle" idx="4294967295"/>
          </p:nvPr>
        </p:nvSpPr>
        <p:spPr>
          <a:xfrm>
            <a:off x="4201550" y="2063641"/>
            <a:ext cx="42888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Perguntas</a:t>
            </a:r>
            <a:r>
              <a:rPr lang="en" sz="2400" b="0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?</a:t>
            </a:r>
            <a:endParaRPr sz="24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14" name="Google Shape;1014;p69"/>
          <p:cNvPicPr preferRelativeResize="0"/>
          <p:nvPr/>
        </p:nvPicPr>
        <p:blipFill rotWithShape="1">
          <a:blip r:embed="rId3">
            <a:alphaModFix/>
          </a:blip>
          <a:srcRect r="62099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020" name="Google Shape;1020;p70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1021" name="Google Shape;1021;p70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1022" name="Google Shape;1022;p70"/>
          <p:cNvSpPr txBox="1">
            <a:spLocks noGrp="1"/>
          </p:cNvSpPr>
          <p:nvPr>
            <p:ph type="body" idx="2"/>
          </p:nvPr>
        </p:nvSpPr>
        <p:spPr>
          <a:xfrm>
            <a:off x="988500" y="3524925"/>
            <a:ext cx="7515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200" b="1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hlink"/>
                </a:solidFill>
                <a:hlinkClick r:id="rId4"/>
              </a:rPr>
              <a:t>slidescarnival.com/help-use-presentation-template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This template is free to use under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1023" name="Google Shape;1023;p7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1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1. Transition Headline</a:t>
            </a:r>
            <a:endParaRPr/>
          </a:p>
        </p:txBody>
      </p:sp>
      <p:sp>
        <p:nvSpPr>
          <p:cNvPr id="1029" name="Google Shape;1029;p71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2"/>
          <p:cNvSpPr txBox="1">
            <a:spLocks noGrp="1"/>
          </p:cNvSpPr>
          <p:nvPr>
            <p:ph type="ctrTitle" idx="4294967295"/>
          </p:nvPr>
        </p:nvSpPr>
        <p:spPr>
          <a:xfrm>
            <a:off x="4201550" y="1202463"/>
            <a:ext cx="4288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6000" b="0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Hello!</a:t>
            </a:r>
            <a:endParaRPr sz="6000" b="0" i="0" u="none" strike="noStrike" cap="none">
              <a:solidFill>
                <a:schemeClr val="accen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035" name="Google Shape;1035;p72"/>
          <p:cNvSpPr txBox="1">
            <a:spLocks noGrp="1"/>
          </p:cNvSpPr>
          <p:nvPr>
            <p:ph type="subTitle" idx="4294967295"/>
          </p:nvPr>
        </p:nvSpPr>
        <p:spPr>
          <a:xfrm>
            <a:off x="4201550" y="2063638"/>
            <a:ext cx="42888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I am Jayden Smith</a:t>
            </a:r>
            <a:endParaRPr sz="2400" b="0" i="0" u="none" strike="noStrike" cap="none">
              <a:solidFill>
                <a:schemeClr val="dk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I am here because I love to give presentations. </a:t>
            </a:r>
            <a:endParaRPr sz="24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You can find me at @username</a:t>
            </a:r>
            <a:endParaRPr sz="2400" b="1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36" name="Google Shape;1036;p7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76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037" name="Google Shape;1037;p72"/>
          <p:cNvPicPr preferRelativeResize="0"/>
          <p:nvPr/>
        </p:nvPicPr>
        <p:blipFill rotWithShape="1">
          <a:blip r:embed="rId3">
            <a:alphaModFix/>
          </a:blip>
          <a:srcRect l="33292" r="15598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3"/>
          <p:cNvSpPr txBox="1">
            <a:spLocks noGrp="1"/>
          </p:cNvSpPr>
          <p:nvPr>
            <p:ph type="body" idx="1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043" name="Google Shape;1043;p7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49" name="Google Shape;1049;p74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50" name="Google Shape;1050;p7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5"/>
          <p:cNvSpPr txBox="1">
            <a:spLocks noGrp="1"/>
          </p:cNvSpPr>
          <p:nvPr>
            <p:ph type="ctrTitle" idx="4294967295"/>
          </p:nvPr>
        </p:nvSpPr>
        <p:spPr>
          <a:xfrm>
            <a:off x="1255900" y="1531950"/>
            <a:ext cx="3788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Big concept</a:t>
            </a:r>
            <a:endParaRPr sz="7200" b="0" i="0" u="none" strike="noStrike" cap="none">
              <a:solidFill>
                <a:schemeClr val="accen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056" name="Google Shape;1056;p75"/>
          <p:cNvSpPr txBox="1">
            <a:spLocks noGrp="1"/>
          </p:cNvSpPr>
          <p:nvPr>
            <p:ph type="subTitle" idx="4294967295"/>
          </p:nvPr>
        </p:nvSpPr>
        <p:spPr>
          <a:xfrm>
            <a:off x="1255900" y="2750552"/>
            <a:ext cx="3788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Bring the attention of your audience over a key concept using icons or illustrations</a:t>
            </a:r>
            <a:endParaRPr sz="24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57" name="Google Shape;1057;p75"/>
          <p:cNvSpPr/>
          <p:nvPr/>
        </p:nvSpPr>
        <p:spPr>
          <a:xfrm>
            <a:off x="7143443" y="3303311"/>
            <a:ext cx="312610" cy="2984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8" name="Google Shape;1058;p75"/>
          <p:cNvGrpSpPr/>
          <p:nvPr/>
        </p:nvGrpSpPr>
        <p:grpSpPr>
          <a:xfrm>
            <a:off x="6755340" y="1626985"/>
            <a:ext cx="1339230" cy="1339557"/>
            <a:chOff x="6654650" y="3665275"/>
            <a:chExt cx="409100" cy="409125"/>
          </a:xfrm>
        </p:grpSpPr>
        <p:sp>
          <p:nvSpPr>
            <p:cNvPr id="1059" name="Google Shape;1059;p7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5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1" name="Google Shape;1061;p75"/>
          <p:cNvGrpSpPr/>
          <p:nvPr/>
        </p:nvGrpSpPr>
        <p:grpSpPr>
          <a:xfrm rot="1056911">
            <a:off x="5464610" y="2680280"/>
            <a:ext cx="884776" cy="884897"/>
            <a:chOff x="570875" y="4322250"/>
            <a:chExt cx="443300" cy="443325"/>
          </a:xfrm>
        </p:grpSpPr>
        <p:sp>
          <p:nvSpPr>
            <p:cNvPr id="1062" name="Google Shape;1062;p7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6" name="Google Shape;1066;p75"/>
          <p:cNvSpPr/>
          <p:nvPr/>
        </p:nvSpPr>
        <p:spPr>
          <a:xfrm rot="2466730">
            <a:off x="5564068" y="1886788"/>
            <a:ext cx="434316" cy="4146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75"/>
          <p:cNvSpPr/>
          <p:nvPr/>
        </p:nvSpPr>
        <p:spPr>
          <a:xfrm rot="-1609361">
            <a:off x="6199245" y="2147725"/>
            <a:ext cx="312542" cy="298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75"/>
          <p:cNvSpPr/>
          <p:nvPr/>
        </p:nvSpPr>
        <p:spPr>
          <a:xfrm rot="2926229">
            <a:off x="8094370" y="2384149"/>
            <a:ext cx="234084" cy="22351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75"/>
          <p:cNvSpPr/>
          <p:nvPr/>
        </p:nvSpPr>
        <p:spPr>
          <a:xfrm rot="-1609084">
            <a:off x="7120324" y="886921"/>
            <a:ext cx="210884" cy="20135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7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Fluxo</a:t>
            </a:r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42" name="Google Shape;5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925" y="1576600"/>
            <a:ext cx="6323226" cy="29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6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076" name="Google Shape;1076;p7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077" name="Google Shape;1077;p76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078" name="Google Shape;1078;p7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84" name="Google Shape;1084;p77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085" name="Google Shape;1085;p77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86" name="Google Shape;1086;p77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087" name="Google Shape;1087;p7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8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093" name="Google Shape;1093;p78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94" name="Google Shape;1094;p78"/>
          <p:cNvPicPr preferRelativeResize="0"/>
          <p:nvPr/>
        </p:nvPicPr>
        <p:blipFill rotWithShape="1">
          <a:blip r:embed="rId3">
            <a:alphaModFix/>
          </a:blip>
          <a:srcRect t="2847" b="2857"/>
          <a:stretch/>
        </p:blipFill>
        <p:spPr>
          <a:xfrm>
            <a:off x="5434753" y="638300"/>
            <a:ext cx="3063302" cy="3851501"/>
          </a:xfrm>
          <a:prstGeom prst="rect">
            <a:avLst/>
          </a:prstGeom>
          <a:noFill/>
          <a:ln>
            <a:noFill/>
          </a:ln>
          <a:effectLst>
            <a:outerShdw blurRad="385763" dist="9525" dir="5400000" algn="bl" rotWithShape="0">
              <a:schemeClr val="dk1">
                <a:alpha val="49803"/>
              </a:schemeClr>
            </a:outerShdw>
          </a:effectLst>
        </p:spPr>
      </p:pic>
      <p:sp>
        <p:nvSpPr>
          <p:cNvPr id="1095" name="Google Shape;1095;p7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9"/>
          <p:cNvSpPr txBox="1">
            <a:spLocks noGrp="1"/>
          </p:cNvSpPr>
          <p:nvPr>
            <p:ph type="title" idx="4294967295"/>
          </p:nvPr>
        </p:nvSpPr>
        <p:spPr>
          <a:xfrm>
            <a:off x="5711103" y="663075"/>
            <a:ext cx="297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>
                <a:solidFill>
                  <a:schemeClr val="dk1"/>
                </a:solidFill>
              </a:rPr>
              <a:t>Want big impact?</a:t>
            </a:r>
            <a:endParaRPr b="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dk1"/>
                </a:solidFill>
              </a:rPr>
              <a:t>Use big image.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1" name="Google Shape;1101;p7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107" name="Google Shape;1107;p8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108" name="Google Shape;1108;p80"/>
          <p:cNvSpPr/>
          <p:nvPr/>
        </p:nvSpPr>
        <p:spPr>
          <a:xfrm>
            <a:off x="4091417" y="1953924"/>
            <a:ext cx="1662300" cy="4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Lorem Ipsum</a:t>
            </a:r>
            <a:endParaRPr sz="1400" b="0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09" name="Google Shape;1109;p80"/>
          <p:cNvSpPr/>
          <p:nvPr/>
        </p:nvSpPr>
        <p:spPr>
          <a:xfrm>
            <a:off x="2264393" y="2857062"/>
            <a:ext cx="1662300" cy="47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10" name="Google Shape;1110;p80"/>
          <p:cNvSpPr/>
          <p:nvPr/>
        </p:nvSpPr>
        <p:spPr>
          <a:xfrm>
            <a:off x="5918338" y="2857062"/>
            <a:ext cx="1662300" cy="47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</a:t>
            </a:r>
            <a:endParaRPr sz="1400" b="0" i="0" u="none" strike="noStrike" cap="non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11" name="Google Shape;1111;p80"/>
          <p:cNvSpPr/>
          <p:nvPr/>
        </p:nvSpPr>
        <p:spPr>
          <a:xfrm>
            <a:off x="6831862" y="3690620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</a:t>
            </a:r>
            <a:endParaRPr sz="1400" b="0" i="0" u="none" strike="noStrike" cap="non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12" name="Google Shape;1112;p80"/>
          <p:cNvSpPr/>
          <p:nvPr/>
        </p:nvSpPr>
        <p:spPr>
          <a:xfrm>
            <a:off x="5004895" y="3690620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</a:t>
            </a:r>
            <a:endParaRPr sz="1400" b="0" i="0" u="none" strike="noStrike" cap="non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13" name="Google Shape;1113;p80"/>
          <p:cNvSpPr/>
          <p:nvPr/>
        </p:nvSpPr>
        <p:spPr>
          <a:xfrm>
            <a:off x="3177917" y="3690620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</a:t>
            </a:r>
            <a:endParaRPr sz="1400" b="0" i="0" u="none" strike="noStrike" cap="non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14" name="Google Shape;1114;p80"/>
          <p:cNvSpPr/>
          <p:nvPr/>
        </p:nvSpPr>
        <p:spPr>
          <a:xfrm>
            <a:off x="1350951" y="3690620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</a:t>
            </a:r>
            <a:endParaRPr sz="1400" b="0" i="0" u="none" strike="noStrike" cap="non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115" name="Google Shape;1115;p80"/>
          <p:cNvCxnSpPr>
            <a:stCxn id="1108" idx="2"/>
            <a:endCxn id="1110" idx="0"/>
          </p:cNvCxnSpPr>
          <p:nvPr/>
        </p:nvCxnSpPr>
        <p:spPr>
          <a:xfrm rot="-5400000" flipH="1">
            <a:off x="5623817" y="1731174"/>
            <a:ext cx="424500" cy="18270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6" name="Google Shape;1116;p80"/>
          <p:cNvCxnSpPr>
            <a:stCxn id="1109" idx="0"/>
            <a:endCxn id="1108" idx="2"/>
          </p:cNvCxnSpPr>
          <p:nvPr/>
        </p:nvCxnSpPr>
        <p:spPr>
          <a:xfrm rot="-5400000">
            <a:off x="3796793" y="1731312"/>
            <a:ext cx="424500" cy="18270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7" name="Google Shape;1117;p80"/>
          <p:cNvCxnSpPr>
            <a:stCxn id="1109" idx="2"/>
            <a:endCxn id="1113" idx="0"/>
          </p:cNvCxnSpPr>
          <p:nvPr/>
        </p:nvCxnSpPr>
        <p:spPr>
          <a:xfrm rot="-5400000" flipH="1">
            <a:off x="3374693" y="3056412"/>
            <a:ext cx="355200" cy="9135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8" name="Google Shape;1118;p80"/>
          <p:cNvCxnSpPr>
            <a:stCxn id="1114" idx="0"/>
            <a:endCxn id="1109" idx="2"/>
          </p:cNvCxnSpPr>
          <p:nvPr/>
        </p:nvCxnSpPr>
        <p:spPr>
          <a:xfrm rot="-5400000">
            <a:off x="2461251" y="3056270"/>
            <a:ext cx="355200" cy="9135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9" name="Google Shape;1119;p80"/>
          <p:cNvCxnSpPr>
            <a:stCxn id="1110" idx="2"/>
            <a:endCxn id="1111" idx="0"/>
          </p:cNvCxnSpPr>
          <p:nvPr/>
        </p:nvCxnSpPr>
        <p:spPr>
          <a:xfrm rot="-5400000" flipH="1">
            <a:off x="7028638" y="3056412"/>
            <a:ext cx="355200" cy="9135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0" name="Google Shape;1120;p80"/>
          <p:cNvCxnSpPr>
            <a:stCxn id="1112" idx="0"/>
            <a:endCxn id="1110" idx="2"/>
          </p:cNvCxnSpPr>
          <p:nvPr/>
        </p:nvCxnSpPr>
        <p:spPr>
          <a:xfrm rot="-5400000">
            <a:off x="6115195" y="3056270"/>
            <a:ext cx="355200" cy="9135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126" name="Google Shape;1126;p81"/>
          <p:cNvGraphicFramePr/>
          <p:nvPr/>
        </p:nvGraphicFramePr>
        <p:xfrm>
          <a:off x="1314800" y="1971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{B0DAF576-DC4F-4B59-9F4B-F511789054C7}</a:tableStyleId>
              </a:tblPr>
              <a:tblGrid>
                <a:gridCol w="179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A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B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C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Yellow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10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20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7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Blue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30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15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10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accent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Orange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24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16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7" name="Google Shape;1127;p8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2"/>
          <p:cNvSpPr/>
          <p:nvPr/>
        </p:nvSpPr>
        <p:spPr>
          <a:xfrm>
            <a:off x="1432202" y="942576"/>
            <a:ext cx="7025878" cy="334697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82"/>
          <p:cNvSpPr txBox="1">
            <a:spLocks noGrp="1"/>
          </p:cNvSpPr>
          <p:nvPr>
            <p:ph type="title" idx="4294967295"/>
          </p:nvPr>
        </p:nvSpPr>
        <p:spPr>
          <a:xfrm>
            <a:off x="991525" y="0"/>
            <a:ext cx="7512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134" name="Google Shape;1134;p82"/>
          <p:cNvSpPr/>
          <p:nvPr/>
        </p:nvSpPr>
        <p:spPr>
          <a:xfrm>
            <a:off x="2750600" y="1611075"/>
            <a:ext cx="653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rPr>
              <a:t>our office</a:t>
            </a:r>
            <a:endParaRPr sz="800" b="0" i="0" u="none" strike="noStrike" cap="none">
              <a:solidFill>
                <a:schemeClr val="accen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35" name="Google Shape;1135;p8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86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136" name="Google Shape;1136;p82"/>
          <p:cNvSpPr txBox="1">
            <a:spLocks noGrp="1"/>
          </p:cNvSpPr>
          <p:nvPr>
            <p:ph type="body" idx="4294967295"/>
          </p:nvPr>
        </p:nvSpPr>
        <p:spPr>
          <a:xfrm>
            <a:off x="991525" y="4756975"/>
            <a:ext cx="71850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 b="1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900" b="1">
              <a:solidFill>
                <a:schemeClr val="accent1"/>
              </a:solidFill>
            </a:endParaRPr>
          </a:p>
        </p:txBody>
      </p:sp>
      <p:sp>
        <p:nvSpPr>
          <p:cNvPr id="1137" name="Google Shape;1137;p82"/>
          <p:cNvSpPr/>
          <p:nvPr/>
        </p:nvSpPr>
        <p:spPr>
          <a:xfrm>
            <a:off x="1877700" y="1947725"/>
            <a:ext cx="202500" cy="202500"/>
          </a:xfrm>
          <a:prstGeom prst="mathPlus">
            <a:avLst>
              <a:gd name="adj1" fmla="val 29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82"/>
          <p:cNvSpPr/>
          <p:nvPr/>
        </p:nvSpPr>
        <p:spPr>
          <a:xfrm>
            <a:off x="3404300" y="3389100"/>
            <a:ext cx="202500" cy="202500"/>
          </a:xfrm>
          <a:prstGeom prst="mathPlus">
            <a:avLst>
              <a:gd name="adj1" fmla="val 29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82"/>
          <p:cNvSpPr/>
          <p:nvPr/>
        </p:nvSpPr>
        <p:spPr>
          <a:xfrm>
            <a:off x="4289478" y="1788787"/>
            <a:ext cx="202500" cy="202500"/>
          </a:xfrm>
          <a:prstGeom prst="mathPlus">
            <a:avLst>
              <a:gd name="adj1" fmla="val 29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82"/>
          <p:cNvSpPr/>
          <p:nvPr/>
        </p:nvSpPr>
        <p:spPr>
          <a:xfrm>
            <a:off x="6765725" y="2256200"/>
            <a:ext cx="202500" cy="202500"/>
          </a:xfrm>
          <a:prstGeom prst="mathPlus">
            <a:avLst>
              <a:gd name="adj1" fmla="val 29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82"/>
          <p:cNvSpPr/>
          <p:nvPr/>
        </p:nvSpPr>
        <p:spPr>
          <a:xfrm>
            <a:off x="7271375" y="3672775"/>
            <a:ext cx="202500" cy="202500"/>
          </a:xfrm>
          <a:prstGeom prst="mathPlus">
            <a:avLst>
              <a:gd name="adj1" fmla="val 29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82"/>
          <p:cNvSpPr/>
          <p:nvPr/>
        </p:nvSpPr>
        <p:spPr>
          <a:xfrm>
            <a:off x="4938800" y="3645475"/>
            <a:ext cx="202500" cy="202500"/>
          </a:xfrm>
          <a:prstGeom prst="mathPlus">
            <a:avLst>
              <a:gd name="adj1" fmla="val 29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3"/>
          <p:cNvSpPr txBox="1">
            <a:spLocks noGrp="1"/>
          </p:cNvSpPr>
          <p:nvPr>
            <p:ph type="ctrTitle" idx="4294967295"/>
          </p:nvPr>
        </p:nvSpPr>
        <p:spPr>
          <a:xfrm>
            <a:off x="1313750" y="1583350"/>
            <a:ext cx="7190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9600" b="0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 b="0" i="0" u="none" strike="noStrike" cap="none">
              <a:solidFill>
                <a:schemeClr val="accen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48" name="Google Shape;1148;p83"/>
          <p:cNvSpPr txBox="1">
            <a:spLocks noGrp="1"/>
          </p:cNvSpPr>
          <p:nvPr>
            <p:ph type="subTitle" idx="4294967295"/>
          </p:nvPr>
        </p:nvSpPr>
        <p:spPr>
          <a:xfrm>
            <a:off x="1313750" y="2840050"/>
            <a:ext cx="7190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Whoa! That’s a big number, aren’t you proud?</a:t>
            </a:r>
            <a:endParaRPr sz="2400" b="0" i="0" u="none" strike="noStrike" cap="none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49" name="Google Shape;1149;p8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4"/>
          <p:cNvSpPr txBox="1">
            <a:spLocks noGrp="1"/>
          </p:cNvSpPr>
          <p:nvPr>
            <p:ph type="ctrTitle" idx="4294967295"/>
          </p:nvPr>
        </p:nvSpPr>
        <p:spPr>
          <a:xfrm>
            <a:off x="1307575" y="495600"/>
            <a:ext cx="71832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72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 sz="7200" b="0" i="0" u="none" strike="noStrike" cap="non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55" name="Google Shape;1155;p84"/>
          <p:cNvSpPr txBox="1">
            <a:spLocks noGrp="1"/>
          </p:cNvSpPr>
          <p:nvPr>
            <p:ph type="subTitle" idx="4294967295"/>
          </p:nvPr>
        </p:nvSpPr>
        <p:spPr>
          <a:xfrm>
            <a:off x="1307575" y="1258908"/>
            <a:ext cx="7183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That’s a lot of money</a:t>
            </a:r>
            <a:endParaRPr sz="24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56" name="Google Shape;1156;p84"/>
          <p:cNvSpPr txBox="1">
            <a:spLocks noGrp="1"/>
          </p:cNvSpPr>
          <p:nvPr>
            <p:ph type="ctrTitle" idx="4294967295"/>
          </p:nvPr>
        </p:nvSpPr>
        <p:spPr>
          <a:xfrm>
            <a:off x="1307575" y="3429292"/>
            <a:ext cx="71832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72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 sz="7200" b="0" i="0" u="none" strike="noStrike" cap="non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57" name="Google Shape;1157;p84"/>
          <p:cNvSpPr txBox="1">
            <a:spLocks noGrp="1"/>
          </p:cNvSpPr>
          <p:nvPr>
            <p:ph type="subTitle" idx="4294967295"/>
          </p:nvPr>
        </p:nvSpPr>
        <p:spPr>
          <a:xfrm>
            <a:off x="1307575" y="4192600"/>
            <a:ext cx="7183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Total success!</a:t>
            </a:r>
            <a:endParaRPr sz="24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58" name="Google Shape;1158;p84"/>
          <p:cNvSpPr txBox="1">
            <a:spLocks noGrp="1"/>
          </p:cNvSpPr>
          <p:nvPr>
            <p:ph type="ctrTitle" idx="4294967295"/>
          </p:nvPr>
        </p:nvSpPr>
        <p:spPr>
          <a:xfrm>
            <a:off x="1307575" y="1962446"/>
            <a:ext cx="71832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72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185,244</a:t>
            </a:r>
            <a:r>
              <a:rPr lang="en" sz="48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users</a:t>
            </a:r>
            <a:endParaRPr sz="4800" b="0" i="0" u="none" strike="noStrike" cap="non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59" name="Google Shape;1159;p84"/>
          <p:cNvSpPr txBox="1">
            <a:spLocks noGrp="1"/>
          </p:cNvSpPr>
          <p:nvPr>
            <p:ph type="subTitle" idx="4294967295"/>
          </p:nvPr>
        </p:nvSpPr>
        <p:spPr>
          <a:xfrm>
            <a:off x="1307575" y="2725754"/>
            <a:ext cx="7183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And a lot of users</a:t>
            </a:r>
            <a:endParaRPr sz="24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60" name="Google Shape;1160;p84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88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166" name="Google Shape;1166;p8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pSp>
        <p:nvGrpSpPr>
          <p:cNvPr id="1167" name="Google Shape;1167;p85"/>
          <p:cNvGrpSpPr/>
          <p:nvPr/>
        </p:nvGrpSpPr>
        <p:grpSpPr>
          <a:xfrm>
            <a:off x="6038025" y="3097010"/>
            <a:ext cx="2469661" cy="1384500"/>
            <a:chOff x="6038025" y="2598925"/>
            <a:chExt cx="2469661" cy="1384500"/>
          </a:xfrm>
        </p:grpSpPr>
        <p:cxnSp>
          <p:nvCxnSpPr>
            <p:cNvPr id="1168" name="Google Shape;1168;p85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69" name="Google Shape;1169;p85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 Donec facilisis lacus eget mauris.</a:t>
              </a:r>
              <a:endParaRPr sz="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0" name="Google Shape;1170;p85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5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172" name="Google Shape;1172;p85"/>
          <p:cNvGrpSpPr/>
          <p:nvPr/>
        </p:nvGrpSpPr>
        <p:grpSpPr>
          <a:xfrm>
            <a:off x="636321" y="2324528"/>
            <a:ext cx="2994729" cy="1384500"/>
            <a:chOff x="636321" y="1844098"/>
            <a:chExt cx="2994729" cy="1384500"/>
          </a:xfrm>
        </p:grpSpPr>
        <p:sp>
          <p:nvSpPr>
            <p:cNvPr id="1173" name="Google Shape;1173;p85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Donec facilisis lacus eget mauris.</a:t>
              </a:r>
              <a:endParaRPr sz="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174" name="Google Shape;1174;p85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5" name="Google Shape;1175;p85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85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177" name="Google Shape;1177;p85"/>
          <p:cNvGrpSpPr/>
          <p:nvPr/>
        </p:nvGrpSpPr>
        <p:grpSpPr>
          <a:xfrm>
            <a:off x="4908100" y="1423345"/>
            <a:ext cx="3599586" cy="1384500"/>
            <a:chOff x="4908100" y="889950"/>
            <a:chExt cx="3599586" cy="1384500"/>
          </a:xfrm>
        </p:grpSpPr>
        <p:cxnSp>
          <p:nvCxnSpPr>
            <p:cNvPr id="1178" name="Google Shape;1178;p85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9" name="Google Shape;1179;p85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Donec facilisis lacus eget mauris.</a:t>
              </a:r>
              <a:endParaRPr sz="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80" name="Google Shape;1180;p85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5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182" name="Google Shape;1182;p85"/>
          <p:cNvGrpSpPr/>
          <p:nvPr/>
        </p:nvGrpSpPr>
        <p:grpSpPr>
          <a:xfrm>
            <a:off x="2814594" y="1631550"/>
            <a:ext cx="3514811" cy="3252002"/>
            <a:chOff x="2991269" y="1153325"/>
            <a:chExt cx="3514811" cy="3252002"/>
          </a:xfrm>
        </p:grpSpPr>
        <p:sp>
          <p:nvSpPr>
            <p:cNvPr id="1183" name="Google Shape;1183;p85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184" name="Google Shape;1184;p85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185" name="Google Shape;1185;p85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86" name="Google Shape;1186;p85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187" name="Google Shape;1187;p85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188" name="Google Shape;1188;p85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89" name="Google Shape;1189;p85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190" name="Google Shape;1190;p85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Dados</a:t>
            </a:r>
            <a:endParaRPr/>
          </a:p>
        </p:txBody>
      </p:sp>
      <p:sp>
        <p:nvSpPr>
          <p:cNvPr id="555" name="Google Shape;555;p1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56" name="Google Shape;5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13" y="1451200"/>
            <a:ext cx="6770700" cy="352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57" name="Google Shape;557;p19"/>
          <p:cNvSpPr txBox="1"/>
          <p:nvPr/>
        </p:nvSpPr>
        <p:spPr>
          <a:xfrm>
            <a:off x="7763350" y="2608450"/>
            <a:ext cx="1502400" cy="12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Light"/>
              <a:buChar char="●"/>
            </a:pPr>
            <a:r>
              <a:rPr lang="en" sz="1600">
                <a:latin typeface="Barlow Light"/>
                <a:ea typeface="Barlow Light"/>
                <a:cs typeface="Barlow Light"/>
                <a:sym typeface="Barlow Light"/>
              </a:rPr>
              <a:t>Imagem</a:t>
            </a:r>
            <a:endParaRPr sz="16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Light"/>
              <a:buChar char="●"/>
            </a:pPr>
            <a:r>
              <a:rPr lang="en" sz="1600">
                <a:latin typeface="Barlow Light"/>
                <a:ea typeface="Barlow Light"/>
                <a:cs typeface="Barlow Light"/>
                <a:sym typeface="Barlow Light"/>
              </a:rPr>
              <a:t>Texto</a:t>
            </a:r>
            <a:endParaRPr sz="16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Light"/>
              <a:buChar char="●"/>
            </a:pPr>
            <a:r>
              <a:rPr lang="en" sz="1600">
                <a:latin typeface="Barlow Light"/>
                <a:ea typeface="Barlow Light"/>
                <a:cs typeface="Barlow Light"/>
                <a:sym typeface="Barlow Light"/>
              </a:rPr>
              <a:t>Vídeo</a:t>
            </a:r>
            <a:endParaRPr sz="1600"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Light"/>
              <a:buChar char="●"/>
            </a:pPr>
            <a:r>
              <a:rPr lang="en" sz="1600">
                <a:latin typeface="Barlow Light"/>
                <a:ea typeface="Barlow Light"/>
                <a:cs typeface="Barlow Light"/>
                <a:sym typeface="Barlow Light"/>
              </a:rPr>
              <a:t>Áudio</a:t>
            </a:r>
            <a:endParaRPr sz="16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" name="Google Shape;61;p14">
            <a:extLst>
              <a:ext uri="{FF2B5EF4-FFF2-40B4-BE49-F238E27FC236}">
                <a16:creationId xmlns:a16="http://schemas.microsoft.com/office/drawing/2014/main" id="{DAEF4FD5-AEE2-EB33-0735-555D5641222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720" y="0"/>
            <a:ext cx="1190280" cy="6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8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196" name="Google Shape;1196;p86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197" name="Google Shape;1197;p86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98" name="Google Shape;1198;p86"/>
          <p:cNvSpPr txBox="1">
            <a:spLocks noGrp="1"/>
          </p:cNvSpPr>
          <p:nvPr>
            <p:ph type="body" idx="3"/>
          </p:nvPr>
        </p:nvSpPr>
        <p:spPr>
          <a:xfrm>
            <a:off x="6247000" y="1599700"/>
            <a:ext cx="2257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</p:txBody>
      </p:sp>
      <p:sp>
        <p:nvSpPr>
          <p:cNvPr id="1199" name="Google Shape;1199;p8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1200" name="Google Shape;1200;p86"/>
          <p:cNvSpPr txBox="1">
            <a:spLocks noGrp="1"/>
          </p:cNvSpPr>
          <p:nvPr>
            <p:ph type="body" idx="1"/>
          </p:nvPr>
        </p:nvSpPr>
        <p:spPr>
          <a:xfrm>
            <a:off x="1165875" y="3123700"/>
            <a:ext cx="2257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201" name="Google Shape;1201;p86"/>
          <p:cNvSpPr txBox="1">
            <a:spLocks noGrp="1"/>
          </p:cNvSpPr>
          <p:nvPr>
            <p:ph type="body" idx="2"/>
          </p:nvPr>
        </p:nvSpPr>
        <p:spPr>
          <a:xfrm>
            <a:off x="3706438" y="3123700"/>
            <a:ext cx="2257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202" name="Google Shape;1202;p86"/>
          <p:cNvSpPr txBox="1">
            <a:spLocks noGrp="1"/>
          </p:cNvSpPr>
          <p:nvPr>
            <p:ph type="body" idx="3"/>
          </p:nvPr>
        </p:nvSpPr>
        <p:spPr>
          <a:xfrm>
            <a:off x="6247000" y="3123700"/>
            <a:ext cx="22572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87"/>
          <p:cNvSpPr txBox="1">
            <a:spLocks noGrp="1"/>
          </p:cNvSpPr>
          <p:nvPr>
            <p:ph type="body" idx="1"/>
          </p:nvPr>
        </p:nvSpPr>
        <p:spPr>
          <a:xfrm>
            <a:off x="650725" y="4489800"/>
            <a:ext cx="7195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208" name="Google Shape;1208;p8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pic>
        <p:nvPicPr>
          <p:cNvPr id="1209" name="Google Shape;1209;p87" title="Gráfic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5651" y="650675"/>
            <a:ext cx="6270875" cy="31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88"/>
          <p:cNvSpPr txBox="1">
            <a:spLocks noGrp="1"/>
          </p:cNvSpPr>
          <p:nvPr>
            <p:ph type="body" idx="4294967295"/>
          </p:nvPr>
        </p:nvSpPr>
        <p:spPr>
          <a:xfrm>
            <a:off x="1557275" y="373700"/>
            <a:ext cx="28407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Barlow SemiBold"/>
                <a:ea typeface="Barlow SemiBold"/>
                <a:cs typeface="Barlow SemiBold"/>
                <a:sym typeface="Barlow SemiBold"/>
              </a:rPr>
              <a:t>Mobile project</a:t>
            </a:r>
            <a:endParaRPr sz="200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1215" name="Google Shape;1215;p88"/>
          <p:cNvSpPr/>
          <p:nvPr/>
        </p:nvSpPr>
        <p:spPr>
          <a:xfrm>
            <a:off x="5090762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b="0" i="0" u="none" strike="noStrike" cap="non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16" name="Google Shape;1216;p8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1217" name="Google Shape;1217;p88"/>
          <p:cNvGrpSpPr/>
          <p:nvPr/>
        </p:nvGrpSpPr>
        <p:grpSpPr>
          <a:xfrm>
            <a:off x="5031637" y="373572"/>
            <a:ext cx="2119546" cy="4396359"/>
            <a:chOff x="2547150" y="238125"/>
            <a:chExt cx="2525675" cy="5238750"/>
          </a:xfrm>
        </p:grpSpPr>
        <p:sp>
          <p:nvSpPr>
            <p:cNvPr id="1218" name="Google Shape;1218;p8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8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8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89"/>
          <p:cNvSpPr/>
          <p:nvPr/>
        </p:nvSpPr>
        <p:spPr>
          <a:xfrm>
            <a:off x="479135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b="0" i="0" u="none" strike="noStrike" cap="non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27" name="Google Shape;1227;p8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grpSp>
        <p:nvGrpSpPr>
          <p:cNvPr id="1228" name="Google Shape;1228;p89"/>
          <p:cNvGrpSpPr/>
          <p:nvPr/>
        </p:nvGrpSpPr>
        <p:grpSpPr>
          <a:xfrm>
            <a:off x="4726652" y="465959"/>
            <a:ext cx="2736410" cy="4222433"/>
            <a:chOff x="2112475" y="238125"/>
            <a:chExt cx="3395050" cy="5238750"/>
          </a:xfrm>
        </p:grpSpPr>
        <p:sp>
          <p:nvSpPr>
            <p:cNvPr id="1229" name="Google Shape;1229;p89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89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89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89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3" name="Google Shape;1233;p89"/>
          <p:cNvSpPr txBox="1">
            <a:spLocks noGrp="1"/>
          </p:cNvSpPr>
          <p:nvPr>
            <p:ph type="body" idx="4294967295"/>
          </p:nvPr>
        </p:nvSpPr>
        <p:spPr>
          <a:xfrm>
            <a:off x="1557275" y="373700"/>
            <a:ext cx="28407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Barlow SemiBold"/>
                <a:ea typeface="Barlow SemiBold"/>
                <a:cs typeface="Barlow SemiBold"/>
                <a:sym typeface="Barlow SemiBold"/>
              </a:rPr>
              <a:t>Tablet project</a:t>
            </a:r>
            <a:endParaRPr sz="200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90"/>
          <p:cNvSpPr/>
          <p:nvPr/>
        </p:nvSpPr>
        <p:spPr>
          <a:xfrm>
            <a:off x="443810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b="0" i="0" u="none" strike="noStrike" cap="none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39" name="Google Shape;1239;p9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grpSp>
        <p:nvGrpSpPr>
          <p:cNvPr id="1240" name="Google Shape;1240;p90"/>
          <p:cNvGrpSpPr/>
          <p:nvPr/>
        </p:nvGrpSpPr>
        <p:grpSpPr>
          <a:xfrm>
            <a:off x="3933249" y="1241129"/>
            <a:ext cx="4542205" cy="2661224"/>
            <a:chOff x="1177450" y="241631"/>
            <a:chExt cx="6173152" cy="3616776"/>
          </a:xfrm>
        </p:grpSpPr>
        <p:sp>
          <p:nvSpPr>
            <p:cNvPr id="1241" name="Google Shape;1241;p9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90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9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5" name="Google Shape;1245;p90"/>
          <p:cNvSpPr txBox="1">
            <a:spLocks noGrp="1"/>
          </p:cNvSpPr>
          <p:nvPr>
            <p:ph type="body" idx="4294967295"/>
          </p:nvPr>
        </p:nvSpPr>
        <p:spPr>
          <a:xfrm>
            <a:off x="1277293" y="373700"/>
            <a:ext cx="24996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Barlow SemiBold"/>
                <a:ea typeface="Barlow SemiBold"/>
                <a:cs typeface="Barlow SemiBold"/>
                <a:sym typeface="Barlow SemiBold"/>
              </a:rPr>
              <a:t>Desktop project</a:t>
            </a:r>
            <a:endParaRPr sz="200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91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95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51" name="Google Shape;1251;p91"/>
          <p:cNvSpPr txBox="1">
            <a:spLocks noGrp="1"/>
          </p:cNvSpPr>
          <p:nvPr>
            <p:ph type="ctrTitle" idx="4294967295"/>
          </p:nvPr>
        </p:nvSpPr>
        <p:spPr>
          <a:xfrm>
            <a:off x="4201550" y="1202463"/>
            <a:ext cx="42888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</a:pPr>
            <a:r>
              <a:rPr lang="en" sz="6000" b="0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Thanks!</a:t>
            </a:r>
            <a:endParaRPr sz="6000" b="0" i="0" u="none" strike="noStrike" cap="none">
              <a:solidFill>
                <a:schemeClr val="accen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252" name="Google Shape;1252;p91"/>
          <p:cNvSpPr txBox="1">
            <a:spLocks noGrp="1"/>
          </p:cNvSpPr>
          <p:nvPr>
            <p:ph type="subTitle" idx="4294967295"/>
          </p:nvPr>
        </p:nvSpPr>
        <p:spPr>
          <a:xfrm>
            <a:off x="4201550" y="2063638"/>
            <a:ext cx="42888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Any questions?</a:t>
            </a:r>
            <a:endParaRPr sz="2400" b="0" i="0" u="none" strike="noStrike" cap="none">
              <a:solidFill>
                <a:schemeClr val="dk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You can find me at:</a:t>
            </a:r>
            <a:endParaRPr sz="24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@username</a:t>
            </a:r>
            <a:endParaRPr sz="24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user@mail.me</a:t>
            </a:r>
            <a:endParaRPr sz="24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253" name="Google Shape;1253;p91"/>
          <p:cNvPicPr preferRelativeResize="0"/>
          <p:nvPr/>
        </p:nvPicPr>
        <p:blipFill rotWithShape="1">
          <a:blip r:embed="rId3">
            <a:alphaModFix/>
          </a:blip>
          <a:srcRect r="62099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9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259" name="Google Shape;1259;p92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260" name="Google Shape;1260;p9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9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266" name="Google Shape;1266;p93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Titles: Barlow Semibold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Body copy: Barlow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sp>
        <p:nvSpPr>
          <p:cNvPr id="1267" name="Google Shape;1267;p93"/>
          <p:cNvSpPr txBox="1"/>
          <p:nvPr/>
        </p:nvSpPr>
        <p:spPr>
          <a:xfrm>
            <a:off x="1199775" y="3951900"/>
            <a:ext cx="7304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b="0" i="0" u="none" strike="noStrike" cap="none">
              <a:solidFill>
                <a:schemeClr val="dk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268" name="Google Shape;1268;p9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4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1274" name="Google Shape;1274;p94"/>
          <p:cNvGrpSpPr/>
          <p:nvPr/>
        </p:nvGrpSpPr>
        <p:grpSpPr>
          <a:xfrm>
            <a:off x="930500" y="497096"/>
            <a:ext cx="322569" cy="407950"/>
            <a:chOff x="584925" y="238125"/>
            <a:chExt cx="415200" cy="525100"/>
          </a:xfrm>
        </p:grpSpPr>
        <p:sp>
          <p:nvSpPr>
            <p:cNvPr id="1275" name="Google Shape;1275;p94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94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9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9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94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94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94"/>
          <p:cNvGrpSpPr/>
          <p:nvPr/>
        </p:nvGrpSpPr>
        <p:grpSpPr>
          <a:xfrm>
            <a:off x="1442788" y="556373"/>
            <a:ext cx="345351" cy="287492"/>
            <a:chOff x="1244325" y="314425"/>
            <a:chExt cx="444525" cy="370050"/>
          </a:xfrm>
        </p:grpSpPr>
        <p:sp>
          <p:nvSpPr>
            <p:cNvPr id="1282" name="Google Shape;1282;p94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94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4" name="Google Shape;1284;p94"/>
          <p:cNvGrpSpPr/>
          <p:nvPr/>
        </p:nvGrpSpPr>
        <p:grpSpPr>
          <a:xfrm>
            <a:off x="1974071" y="554955"/>
            <a:ext cx="330183" cy="290328"/>
            <a:chOff x="1928175" y="312600"/>
            <a:chExt cx="425000" cy="373700"/>
          </a:xfrm>
        </p:grpSpPr>
        <p:sp>
          <p:nvSpPr>
            <p:cNvPr id="1285" name="Google Shape;1285;p94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94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7" name="Google Shape;1287;p94"/>
          <p:cNvSpPr/>
          <p:nvPr/>
        </p:nvSpPr>
        <p:spPr>
          <a:xfrm>
            <a:off x="2527776" y="544540"/>
            <a:ext cx="270400" cy="311187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94"/>
          <p:cNvSpPr/>
          <p:nvPr/>
        </p:nvSpPr>
        <p:spPr>
          <a:xfrm>
            <a:off x="3069988" y="545491"/>
            <a:ext cx="233420" cy="309284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9" name="Google Shape;1289;p94"/>
          <p:cNvGrpSpPr/>
          <p:nvPr/>
        </p:nvGrpSpPr>
        <p:grpSpPr>
          <a:xfrm>
            <a:off x="3520471" y="539786"/>
            <a:ext cx="379516" cy="320685"/>
            <a:chOff x="3918650" y="293075"/>
            <a:chExt cx="488500" cy="412775"/>
          </a:xfrm>
        </p:grpSpPr>
        <p:sp>
          <p:nvSpPr>
            <p:cNvPr id="1290" name="Google Shape;1290;p94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94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9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94"/>
          <p:cNvGrpSpPr/>
          <p:nvPr/>
        </p:nvGrpSpPr>
        <p:grpSpPr>
          <a:xfrm>
            <a:off x="4077838" y="515586"/>
            <a:ext cx="312158" cy="369066"/>
            <a:chOff x="4636075" y="261925"/>
            <a:chExt cx="401800" cy="475050"/>
          </a:xfrm>
        </p:grpSpPr>
        <p:sp>
          <p:nvSpPr>
            <p:cNvPr id="1294" name="Google Shape;1294;p94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94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94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4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8" name="Google Shape;1298;p94"/>
          <p:cNvSpPr/>
          <p:nvPr/>
        </p:nvSpPr>
        <p:spPr>
          <a:xfrm>
            <a:off x="4579014" y="544054"/>
            <a:ext cx="357685" cy="312158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94"/>
          <p:cNvGrpSpPr/>
          <p:nvPr/>
        </p:nvGrpSpPr>
        <p:grpSpPr>
          <a:xfrm>
            <a:off x="5124750" y="546429"/>
            <a:ext cx="313091" cy="306914"/>
            <a:chOff x="5983625" y="301625"/>
            <a:chExt cx="403000" cy="395050"/>
          </a:xfrm>
        </p:grpSpPr>
        <p:sp>
          <p:nvSpPr>
            <p:cNvPr id="1300" name="Google Shape;1300;p94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4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4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4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4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94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94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9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94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94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94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94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94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94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94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94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94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9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94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94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0" name="Google Shape;1320;p94"/>
          <p:cNvGrpSpPr/>
          <p:nvPr/>
        </p:nvGrpSpPr>
        <p:grpSpPr>
          <a:xfrm>
            <a:off x="5650808" y="544040"/>
            <a:ext cx="308352" cy="307885"/>
            <a:chOff x="6660750" y="298550"/>
            <a:chExt cx="396900" cy="396300"/>
          </a:xfrm>
        </p:grpSpPr>
        <p:sp>
          <p:nvSpPr>
            <p:cNvPr id="1321" name="Google Shape;1321;p94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94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3" name="Google Shape;1323;p94"/>
          <p:cNvGrpSpPr/>
          <p:nvPr/>
        </p:nvGrpSpPr>
        <p:grpSpPr>
          <a:xfrm>
            <a:off x="930500" y="1028845"/>
            <a:ext cx="322569" cy="390412"/>
            <a:chOff x="584925" y="922575"/>
            <a:chExt cx="415200" cy="502525"/>
          </a:xfrm>
        </p:grpSpPr>
        <p:sp>
          <p:nvSpPr>
            <p:cNvPr id="1324" name="Google Shape;1324;p9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9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94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94"/>
          <p:cNvGrpSpPr/>
          <p:nvPr/>
        </p:nvGrpSpPr>
        <p:grpSpPr>
          <a:xfrm>
            <a:off x="1444691" y="1019833"/>
            <a:ext cx="341564" cy="407018"/>
            <a:chOff x="1246775" y="910975"/>
            <a:chExt cx="439650" cy="523900"/>
          </a:xfrm>
        </p:grpSpPr>
        <p:sp>
          <p:nvSpPr>
            <p:cNvPr id="1328" name="Google Shape;1328;p94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94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94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94"/>
          <p:cNvGrpSpPr/>
          <p:nvPr/>
        </p:nvGrpSpPr>
        <p:grpSpPr>
          <a:xfrm>
            <a:off x="1972653" y="1085287"/>
            <a:ext cx="333018" cy="277043"/>
            <a:chOff x="1926350" y="995225"/>
            <a:chExt cx="428650" cy="356600"/>
          </a:xfrm>
        </p:grpSpPr>
        <p:sp>
          <p:nvSpPr>
            <p:cNvPr id="1332" name="Google Shape;1332;p9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94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9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94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6" name="Google Shape;1336;p94"/>
          <p:cNvSpPr/>
          <p:nvPr/>
        </p:nvSpPr>
        <p:spPr>
          <a:xfrm>
            <a:off x="2500252" y="1062084"/>
            <a:ext cx="325443" cy="323540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94"/>
          <p:cNvSpPr/>
          <p:nvPr/>
        </p:nvSpPr>
        <p:spPr>
          <a:xfrm>
            <a:off x="3024459" y="1078225"/>
            <a:ext cx="324472" cy="291279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94"/>
          <p:cNvSpPr/>
          <p:nvPr/>
        </p:nvSpPr>
        <p:spPr>
          <a:xfrm>
            <a:off x="3552919" y="1080595"/>
            <a:ext cx="314994" cy="286521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94"/>
          <p:cNvSpPr/>
          <p:nvPr/>
        </p:nvSpPr>
        <p:spPr>
          <a:xfrm>
            <a:off x="4087070" y="1083430"/>
            <a:ext cx="294134" cy="2808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0" name="Google Shape;1340;p94"/>
          <p:cNvGrpSpPr/>
          <p:nvPr/>
        </p:nvGrpSpPr>
        <p:grpSpPr>
          <a:xfrm>
            <a:off x="4595370" y="1064427"/>
            <a:ext cx="324472" cy="324938"/>
            <a:chOff x="5302225" y="968375"/>
            <a:chExt cx="417650" cy="418250"/>
          </a:xfrm>
        </p:grpSpPr>
        <p:sp>
          <p:nvSpPr>
            <p:cNvPr id="1341" name="Google Shape;1341;p94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94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3" name="Google Shape;1343;p94"/>
          <p:cNvGrpSpPr/>
          <p:nvPr/>
        </p:nvGrpSpPr>
        <p:grpSpPr>
          <a:xfrm>
            <a:off x="5080156" y="1027893"/>
            <a:ext cx="402279" cy="391830"/>
            <a:chOff x="5926225" y="921350"/>
            <a:chExt cx="517800" cy="504350"/>
          </a:xfrm>
        </p:grpSpPr>
        <p:sp>
          <p:nvSpPr>
            <p:cNvPr id="1344" name="Google Shape;1344;p94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9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6" name="Google Shape;1346;p94"/>
          <p:cNvGrpSpPr/>
          <p:nvPr/>
        </p:nvGrpSpPr>
        <p:grpSpPr>
          <a:xfrm>
            <a:off x="5617130" y="1035487"/>
            <a:ext cx="375709" cy="376661"/>
            <a:chOff x="6617400" y="931125"/>
            <a:chExt cx="483600" cy="484825"/>
          </a:xfrm>
        </p:grpSpPr>
        <p:sp>
          <p:nvSpPr>
            <p:cNvPr id="1347" name="Google Shape;1347;p94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94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9" name="Google Shape;1349;p94"/>
          <p:cNvGrpSpPr/>
          <p:nvPr/>
        </p:nvGrpSpPr>
        <p:grpSpPr>
          <a:xfrm>
            <a:off x="910572" y="1620357"/>
            <a:ext cx="362424" cy="254279"/>
            <a:chOff x="559275" y="1683950"/>
            <a:chExt cx="466500" cy="327300"/>
          </a:xfrm>
        </p:grpSpPr>
        <p:sp>
          <p:nvSpPr>
            <p:cNvPr id="1350" name="Google Shape;1350;p94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94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2" name="Google Shape;1352;p94"/>
          <p:cNvGrpSpPr/>
          <p:nvPr/>
        </p:nvGrpSpPr>
        <p:grpSpPr>
          <a:xfrm>
            <a:off x="1434261" y="1570092"/>
            <a:ext cx="362424" cy="354830"/>
            <a:chOff x="1233350" y="1619250"/>
            <a:chExt cx="466500" cy="456725"/>
          </a:xfrm>
        </p:grpSpPr>
        <p:sp>
          <p:nvSpPr>
            <p:cNvPr id="1353" name="Google Shape;1353;p94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94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94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94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7" name="Google Shape;1357;p94"/>
          <p:cNvGrpSpPr/>
          <p:nvPr/>
        </p:nvGrpSpPr>
        <p:grpSpPr>
          <a:xfrm>
            <a:off x="1969332" y="1577667"/>
            <a:ext cx="339661" cy="339661"/>
            <a:chOff x="1922075" y="1629000"/>
            <a:chExt cx="437200" cy="437200"/>
          </a:xfrm>
        </p:grpSpPr>
        <p:sp>
          <p:nvSpPr>
            <p:cNvPr id="1358" name="Google Shape;1358;p9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94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0" name="Google Shape;1360;p94"/>
          <p:cNvGrpSpPr/>
          <p:nvPr/>
        </p:nvGrpSpPr>
        <p:grpSpPr>
          <a:xfrm>
            <a:off x="2491603" y="1576249"/>
            <a:ext cx="342496" cy="342496"/>
            <a:chOff x="2594325" y="1627175"/>
            <a:chExt cx="440850" cy="440850"/>
          </a:xfrm>
        </p:grpSpPr>
        <p:sp>
          <p:nvSpPr>
            <p:cNvPr id="1361" name="Google Shape;1361;p94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94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94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4" name="Google Shape;1364;p94"/>
          <p:cNvSpPr/>
          <p:nvPr/>
        </p:nvSpPr>
        <p:spPr>
          <a:xfrm>
            <a:off x="3030616" y="1591515"/>
            <a:ext cx="312158" cy="312139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5" name="Google Shape;1365;p94"/>
          <p:cNvGrpSpPr/>
          <p:nvPr/>
        </p:nvGrpSpPr>
        <p:grpSpPr>
          <a:xfrm>
            <a:off x="3571241" y="1550630"/>
            <a:ext cx="277975" cy="393733"/>
            <a:chOff x="3984000" y="1594200"/>
            <a:chExt cx="357800" cy="506800"/>
          </a:xfrm>
        </p:grpSpPr>
        <p:sp>
          <p:nvSpPr>
            <p:cNvPr id="1366" name="Google Shape;1366;p94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94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8" name="Google Shape;1368;p94"/>
          <p:cNvGrpSpPr/>
          <p:nvPr/>
        </p:nvGrpSpPr>
        <p:grpSpPr>
          <a:xfrm>
            <a:off x="4050802" y="1635060"/>
            <a:ext cx="366231" cy="224874"/>
            <a:chOff x="4601275" y="1702875"/>
            <a:chExt cx="471400" cy="289450"/>
          </a:xfrm>
        </p:grpSpPr>
        <p:sp>
          <p:nvSpPr>
            <p:cNvPr id="1369" name="Google Shape;1369;p94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94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94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94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94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4" name="Google Shape;1374;p94"/>
          <p:cNvGrpSpPr/>
          <p:nvPr/>
        </p:nvGrpSpPr>
        <p:grpSpPr>
          <a:xfrm>
            <a:off x="4592049" y="1580036"/>
            <a:ext cx="331115" cy="334922"/>
            <a:chOff x="5297950" y="1632050"/>
            <a:chExt cx="426200" cy="431100"/>
          </a:xfrm>
        </p:grpSpPr>
        <p:sp>
          <p:nvSpPr>
            <p:cNvPr id="1375" name="Google Shape;1375;p94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94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7" name="Google Shape;1377;p94"/>
          <p:cNvGrpSpPr/>
          <p:nvPr/>
        </p:nvGrpSpPr>
        <p:grpSpPr>
          <a:xfrm>
            <a:off x="5114786" y="1570092"/>
            <a:ext cx="333018" cy="354830"/>
            <a:chOff x="5970800" y="1619250"/>
            <a:chExt cx="428650" cy="456725"/>
          </a:xfrm>
        </p:grpSpPr>
        <p:sp>
          <p:nvSpPr>
            <p:cNvPr id="1378" name="Google Shape;1378;p94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94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94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94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94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p94"/>
          <p:cNvGrpSpPr/>
          <p:nvPr/>
        </p:nvGrpSpPr>
        <p:grpSpPr>
          <a:xfrm>
            <a:off x="5623306" y="1565819"/>
            <a:ext cx="373320" cy="340593"/>
            <a:chOff x="6625350" y="1613750"/>
            <a:chExt cx="480525" cy="438400"/>
          </a:xfrm>
        </p:grpSpPr>
        <p:sp>
          <p:nvSpPr>
            <p:cNvPr id="1384" name="Google Shape;1384;p9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94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94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9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9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9" name="Google Shape;1389;p94"/>
          <p:cNvGrpSpPr/>
          <p:nvPr/>
        </p:nvGrpSpPr>
        <p:grpSpPr>
          <a:xfrm>
            <a:off x="950894" y="2119865"/>
            <a:ext cx="281782" cy="302661"/>
            <a:chOff x="611175" y="2326900"/>
            <a:chExt cx="362700" cy="389575"/>
          </a:xfrm>
        </p:grpSpPr>
        <p:sp>
          <p:nvSpPr>
            <p:cNvPr id="1390" name="Google Shape;1390;p94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9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9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9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4" name="Google Shape;1394;p94"/>
          <p:cNvSpPr/>
          <p:nvPr/>
        </p:nvSpPr>
        <p:spPr>
          <a:xfrm>
            <a:off x="1467048" y="2122811"/>
            <a:ext cx="296970" cy="296970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94"/>
          <p:cNvSpPr/>
          <p:nvPr/>
        </p:nvSpPr>
        <p:spPr>
          <a:xfrm>
            <a:off x="1990769" y="2122811"/>
            <a:ext cx="296970" cy="296970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94"/>
          <p:cNvSpPr/>
          <p:nvPr/>
        </p:nvSpPr>
        <p:spPr>
          <a:xfrm>
            <a:off x="2514490" y="2122811"/>
            <a:ext cx="296970" cy="296970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7" name="Google Shape;1397;p94"/>
          <p:cNvGrpSpPr/>
          <p:nvPr/>
        </p:nvGrpSpPr>
        <p:grpSpPr>
          <a:xfrm>
            <a:off x="3107315" y="2071484"/>
            <a:ext cx="158449" cy="395636"/>
            <a:chOff x="3386850" y="2264625"/>
            <a:chExt cx="203950" cy="509250"/>
          </a:xfrm>
        </p:grpSpPr>
        <p:sp>
          <p:nvSpPr>
            <p:cNvPr id="1398" name="Google Shape;1398;p94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94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0" name="Google Shape;1400;p94"/>
          <p:cNvGrpSpPr/>
          <p:nvPr/>
        </p:nvGrpSpPr>
        <p:grpSpPr>
          <a:xfrm>
            <a:off x="4168930" y="2121768"/>
            <a:ext cx="129975" cy="295067"/>
            <a:chOff x="4753325" y="2329350"/>
            <a:chExt cx="167300" cy="379800"/>
          </a:xfrm>
        </p:grpSpPr>
        <p:sp>
          <p:nvSpPr>
            <p:cNvPr id="1401" name="Google Shape;1401;p94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94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94"/>
          <p:cNvGrpSpPr/>
          <p:nvPr/>
        </p:nvGrpSpPr>
        <p:grpSpPr>
          <a:xfrm>
            <a:off x="3642852" y="2073368"/>
            <a:ext cx="134753" cy="391849"/>
            <a:chOff x="4076175" y="2267050"/>
            <a:chExt cx="173450" cy="504375"/>
          </a:xfrm>
        </p:grpSpPr>
        <p:sp>
          <p:nvSpPr>
            <p:cNvPr id="1404" name="Google Shape;1404;p94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94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6" name="Google Shape;1406;p94"/>
          <p:cNvSpPr/>
          <p:nvPr/>
        </p:nvSpPr>
        <p:spPr>
          <a:xfrm>
            <a:off x="4609373" y="2114750"/>
            <a:ext cx="296970" cy="31309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7" name="Google Shape;1407;p94"/>
          <p:cNvGrpSpPr/>
          <p:nvPr/>
        </p:nvGrpSpPr>
        <p:grpSpPr>
          <a:xfrm>
            <a:off x="5118107" y="2120331"/>
            <a:ext cx="326376" cy="301709"/>
            <a:chOff x="5975075" y="2327500"/>
            <a:chExt cx="420100" cy="388350"/>
          </a:xfrm>
        </p:grpSpPr>
        <p:sp>
          <p:nvSpPr>
            <p:cNvPr id="1408" name="Google Shape;1408;p9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9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0" name="Google Shape;1410;p94"/>
          <p:cNvGrpSpPr/>
          <p:nvPr/>
        </p:nvGrpSpPr>
        <p:grpSpPr>
          <a:xfrm>
            <a:off x="5704881" y="2111319"/>
            <a:ext cx="200207" cy="326376"/>
            <a:chOff x="6730350" y="2315900"/>
            <a:chExt cx="257700" cy="420100"/>
          </a:xfrm>
        </p:grpSpPr>
        <p:sp>
          <p:nvSpPr>
            <p:cNvPr id="1411" name="Google Shape;1411;p94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94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94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9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94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6" name="Google Shape;1416;p94"/>
          <p:cNvGrpSpPr/>
          <p:nvPr/>
        </p:nvGrpSpPr>
        <p:grpSpPr>
          <a:xfrm>
            <a:off x="1041014" y="2609875"/>
            <a:ext cx="101541" cy="370018"/>
            <a:chOff x="727175" y="2957625"/>
            <a:chExt cx="130700" cy="476275"/>
          </a:xfrm>
        </p:grpSpPr>
        <p:sp>
          <p:nvSpPr>
            <p:cNvPr id="1417" name="Google Shape;1417;p94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94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9" name="Google Shape;1419;p94"/>
          <p:cNvSpPr/>
          <p:nvPr/>
        </p:nvSpPr>
        <p:spPr>
          <a:xfrm>
            <a:off x="1983660" y="2595312"/>
            <a:ext cx="311187" cy="399424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94"/>
          <p:cNvSpPr/>
          <p:nvPr/>
        </p:nvSpPr>
        <p:spPr>
          <a:xfrm>
            <a:off x="1500263" y="2595312"/>
            <a:ext cx="230545" cy="39942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1" name="Google Shape;1421;p94"/>
          <p:cNvGrpSpPr/>
          <p:nvPr/>
        </p:nvGrpSpPr>
        <p:grpSpPr>
          <a:xfrm>
            <a:off x="2483057" y="2621723"/>
            <a:ext cx="359588" cy="346303"/>
            <a:chOff x="2583325" y="2972875"/>
            <a:chExt cx="462850" cy="445750"/>
          </a:xfrm>
        </p:grpSpPr>
        <p:sp>
          <p:nvSpPr>
            <p:cNvPr id="1422" name="Google Shape;1422;p9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9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4" name="Google Shape;1424;p94"/>
          <p:cNvGrpSpPr/>
          <p:nvPr/>
        </p:nvGrpSpPr>
        <p:grpSpPr>
          <a:xfrm>
            <a:off x="2994412" y="2673445"/>
            <a:ext cx="384255" cy="242878"/>
            <a:chOff x="3241525" y="3039450"/>
            <a:chExt cx="494600" cy="312625"/>
          </a:xfrm>
        </p:grpSpPr>
        <p:sp>
          <p:nvSpPr>
            <p:cNvPr id="1425" name="Google Shape;1425;p94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94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7" name="Google Shape;1427;p94"/>
          <p:cNvSpPr/>
          <p:nvPr/>
        </p:nvSpPr>
        <p:spPr>
          <a:xfrm>
            <a:off x="4069045" y="2629944"/>
            <a:ext cx="330182" cy="330163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8" name="Google Shape;1428;p94"/>
          <p:cNvGrpSpPr/>
          <p:nvPr/>
        </p:nvGrpSpPr>
        <p:grpSpPr>
          <a:xfrm>
            <a:off x="4558837" y="2647827"/>
            <a:ext cx="397540" cy="294115"/>
            <a:chOff x="5255200" y="3006475"/>
            <a:chExt cx="511700" cy="378575"/>
          </a:xfrm>
        </p:grpSpPr>
        <p:sp>
          <p:nvSpPr>
            <p:cNvPr id="1429" name="Google Shape;1429;p94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94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1" name="Google Shape;1431;p94"/>
          <p:cNvGrpSpPr/>
          <p:nvPr/>
        </p:nvGrpSpPr>
        <p:grpSpPr>
          <a:xfrm>
            <a:off x="3549410" y="2630754"/>
            <a:ext cx="321637" cy="328260"/>
            <a:chOff x="3955900" y="2984500"/>
            <a:chExt cx="414000" cy="422525"/>
          </a:xfrm>
        </p:grpSpPr>
        <p:sp>
          <p:nvSpPr>
            <p:cNvPr id="1432" name="Google Shape;1432;p9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9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9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5" name="Google Shape;1435;p94"/>
          <p:cNvSpPr/>
          <p:nvPr/>
        </p:nvSpPr>
        <p:spPr>
          <a:xfrm>
            <a:off x="913920" y="3177381"/>
            <a:ext cx="359569" cy="282733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94"/>
          <p:cNvSpPr/>
          <p:nvPr/>
        </p:nvSpPr>
        <p:spPr>
          <a:xfrm>
            <a:off x="5156344" y="2614755"/>
            <a:ext cx="250473" cy="360540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7" name="Google Shape;1437;p94"/>
          <p:cNvGrpSpPr/>
          <p:nvPr/>
        </p:nvGrpSpPr>
        <p:grpSpPr>
          <a:xfrm>
            <a:off x="5682117" y="2625996"/>
            <a:ext cx="245733" cy="349158"/>
            <a:chOff x="6701050" y="2978375"/>
            <a:chExt cx="316300" cy="449425"/>
          </a:xfrm>
        </p:grpSpPr>
        <p:sp>
          <p:nvSpPr>
            <p:cNvPr id="1438" name="Google Shape;1438;p94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94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0" name="Google Shape;1440;p94"/>
          <p:cNvGrpSpPr/>
          <p:nvPr/>
        </p:nvGrpSpPr>
        <p:grpSpPr>
          <a:xfrm>
            <a:off x="1440418" y="3200921"/>
            <a:ext cx="350110" cy="235304"/>
            <a:chOff x="1241275" y="3718400"/>
            <a:chExt cx="450650" cy="302875"/>
          </a:xfrm>
        </p:grpSpPr>
        <p:sp>
          <p:nvSpPr>
            <p:cNvPr id="1441" name="Google Shape;1441;p94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94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94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94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5" name="Google Shape;1445;p94"/>
          <p:cNvGrpSpPr/>
          <p:nvPr/>
        </p:nvGrpSpPr>
        <p:grpSpPr>
          <a:xfrm>
            <a:off x="1968866" y="3182897"/>
            <a:ext cx="340593" cy="271818"/>
            <a:chOff x="1921475" y="3695200"/>
            <a:chExt cx="438400" cy="349875"/>
          </a:xfrm>
        </p:grpSpPr>
        <p:sp>
          <p:nvSpPr>
            <p:cNvPr id="1446" name="Google Shape;1446;p94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94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94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9" name="Google Shape;1449;p94"/>
          <p:cNvGrpSpPr/>
          <p:nvPr/>
        </p:nvGrpSpPr>
        <p:grpSpPr>
          <a:xfrm>
            <a:off x="2495876" y="3178624"/>
            <a:ext cx="333950" cy="279898"/>
            <a:chOff x="2599825" y="3689700"/>
            <a:chExt cx="429850" cy="360275"/>
          </a:xfrm>
        </p:grpSpPr>
        <p:sp>
          <p:nvSpPr>
            <p:cNvPr id="1450" name="Google Shape;1450;p94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94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2" name="Google Shape;1452;p94"/>
          <p:cNvGrpSpPr/>
          <p:nvPr/>
        </p:nvGrpSpPr>
        <p:grpSpPr>
          <a:xfrm>
            <a:off x="3035685" y="3149685"/>
            <a:ext cx="301709" cy="314994"/>
            <a:chOff x="3294650" y="3652450"/>
            <a:chExt cx="388350" cy="405450"/>
          </a:xfrm>
        </p:grpSpPr>
        <p:sp>
          <p:nvSpPr>
            <p:cNvPr id="1453" name="Google Shape;1453;p9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9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9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6" name="Google Shape;1456;p94"/>
          <p:cNvGrpSpPr/>
          <p:nvPr/>
        </p:nvGrpSpPr>
        <p:grpSpPr>
          <a:xfrm>
            <a:off x="3534241" y="3189540"/>
            <a:ext cx="351975" cy="258067"/>
            <a:chOff x="3936375" y="3703750"/>
            <a:chExt cx="453050" cy="332175"/>
          </a:xfrm>
        </p:grpSpPr>
        <p:sp>
          <p:nvSpPr>
            <p:cNvPr id="1457" name="Google Shape;1457;p9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94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94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2" name="Google Shape;1462;p94"/>
          <p:cNvGrpSpPr/>
          <p:nvPr/>
        </p:nvGrpSpPr>
        <p:grpSpPr>
          <a:xfrm>
            <a:off x="4057930" y="3189540"/>
            <a:ext cx="351975" cy="258067"/>
            <a:chOff x="4610450" y="3703750"/>
            <a:chExt cx="453050" cy="332175"/>
          </a:xfrm>
        </p:grpSpPr>
        <p:sp>
          <p:nvSpPr>
            <p:cNvPr id="1463" name="Google Shape;1463;p94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9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5" name="Google Shape;1465;p94"/>
          <p:cNvGrpSpPr/>
          <p:nvPr/>
        </p:nvGrpSpPr>
        <p:grpSpPr>
          <a:xfrm>
            <a:off x="4593952" y="3163455"/>
            <a:ext cx="327308" cy="310236"/>
            <a:chOff x="5300400" y="3670175"/>
            <a:chExt cx="421300" cy="399325"/>
          </a:xfrm>
        </p:grpSpPr>
        <p:sp>
          <p:nvSpPr>
            <p:cNvPr id="1466" name="Google Shape;1466;p94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9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94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94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94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1" name="Google Shape;1471;p94"/>
          <p:cNvSpPr/>
          <p:nvPr/>
        </p:nvSpPr>
        <p:spPr>
          <a:xfrm>
            <a:off x="5099413" y="3136591"/>
            <a:ext cx="364327" cy="364308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2" name="Google Shape;1472;p94"/>
          <p:cNvGrpSpPr/>
          <p:nvPr/>
        </p:nvGrpSpPr>
        <p:grpSpPr>
          <a:xfrm>
            <a:off x="5646069" y="3159649"/>
            <a:ext cx="317830" cy="317849"/>
            <a:chOff x="6654650" y="3665275"/>
            <a:chExt cx="409100" cy="409125"/>
          </a:xfrm>
        </p:grpSpPr>
        <p:sp>
          <p:nvSpPr>
            <p:cNvPr id="1473" name="Google Shape;1473;p94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94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5" name="Google Shape;1475;p94"/>
          <p:cNvGrpSpPr/>
          <p:nvPr/>
        </p:nvGrpSpPr>
        <p:grpSpPr>
          <a:xfrm>
            <a:off x="919584" y="3670052"/>
            <a:ext cx="344400" cy="344419"/>
            <a:chOff x="570875" y="4322250"/>
            <a:chExt cx="443300" cy="443325"/>
          </a:xfrm>
        </p:grpSpPr>
        <p:sp>
          <p:nvSpPr>
            <p:cNvPr id="1476" name="Google Shape;1476;p9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9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9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9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0" name="Google Shape;1480;p94"/>
          <p:cNvSpPr/>
          <p:nvPr/>
        </p:nvSpPr>
        <p:spPr>
          <a:xfrm>
            <a:off x="1429095" y="3737152"/>
            <a:ext cx="372873" cy="210637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1" name="Google Shape;1481;p94"/>
          <p:cNvGrpSpPr/>
          <p:nvPr/>
        </p:nvGrpSpPr>
        <p:grpSpPr>
          <a:xfrm>
            <a:off x="2013926" y="3644454"/>
            <a:ext cx="250473" cy="395617"/>
            <a:chOff x="1979475" y="4289300"/>
            <a:chExt cx="322400" cy="509225"/>
          </a:xfrm>
        </p:grpSpPr>
        <p:sp>
          <p:nvSpPr>
            <p:cNvPr id="1482" name="Google Shape;1482;p94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94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94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94"/>
          <p:cNvGrpSpPr/>
          <p:nvPr/>
        </p:nvGrpSpPr>
        <p:grpSpPr>
          <a:xfrm>
            <a:off x="2515318" y="3649659"/>
            <a:ext cx="295533" cy="385206"/>
            <a:chOff x="2624850" y="4296000"/>
            <a:chExt cx="380400" cy="495825"/>
          </a:xfrm>
        </p:grpSpPr>
        <p:sp>
          <p:nvSpPr>
            <p:cNvPr id="1486" name="Google Shape;1486;p94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94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94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9" name="Google Shape;1489;p94"/>
          <p:cNvSpPr/>
          <p:nvPr/>
        </p:nvSpPr>
        <p:spPr>
          <a:xfrm>
            <a:off x="3552453" y="3684495"/>
            <a:ext cx="315926" cy="315946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94"/>
          <p:cNvSpPr/>
          <p:nvPr/>
        </p:nvSpPr>
        <p:spPr>
          <a:xfrm>
            <a:off x="3028732" y="3704423"/>
            <a:ext cx="315926" cy="276091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94"/>
          <p:cNvSpPr/>
          <p:nvPr/>
        </p:nvSpPr>
        <p:spPr>
          <a:xfrm>
            <a:off x="4074736" y="3683077"/>
            <a:ext cx="318801" cy="31878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2" name="Google Shape;1492;p94"/>
          <p:cNvGrpSpPr/>
          <p:nvPr/>
        </p:nvGrpSpPr>
        <p:grpSpPr>
          <a:xfrm>
            <a:off x="4574977" y="3687610"/>
            <a:ext cx="365260" cy="309303"/>
            <a:chOff x="5275975" y="4344850"/>
            <a:chExt cx="470150" cy="398125"/>
          </a:xfrm>
        </p:grpSpPr>
        <p:sp>
          <p:nvSpPr>
            <p:cNvPr id="1493" name="Google Shape;1493;p94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94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94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6" name="Google Shape;1496;p94"/>
          <p:cNvSpPr/>
          <p:nvPr/>
        </p:nvSpPr>
        <p:spPr>
          <a:xfrm>
            <a:off x="5117438" y="3678338"/>
            <a:ext cx="328279" cy="328260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7" name="Google Shape;1497;p94"/>
          <p:cNvGrpSpPr/>
          <p:nvPr/>
        </p:nvGrpSpPr>
        <p:grpSpPr>
          <a:xfrm>
            <a:off x="5636572" y="3662478"/>
            <a:ext cx="336825" cy="359569"/>
            <a:chOff x="6642425" y="4312500"/>
            <a:chExt cx="433550" cy="462825"/>
          </a:xfrm>
        </p:grpSpPr>
        <p:sp>
          <p:nvSpPr>
            <p:cNvPr id="1498" name="Google Shape;1498;p94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94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94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1" name="Google Shape;1501;p94"/>
          <p:cNvSpPr/>
          <p:nvPr/>
        </p:nvSpPr>
        <p:spPr>
          <a:xfrm>
            <a:off x="875500" y="4238575"/>
            <a:ext cx="432617" cy="255231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2" name="Google Shape;1502;p94"/>
          <p:cNvGrpSpPr/>
          <p:nvPr/>
        </p:nvGrpSpPr>
        <p:grpSpPr>
          <a:xfrm>
            <a:off x="1442788" y="4196130"/>
            <a:ext cx="345351" cy="339661"/>
            <a:chOff x="1244325" y="4999400"/>
            <a:chExt cx="444525" cy="437200"/>
          </a:xfrm>
        </p:grpSpPr>
        <p:sp>
          <p:nvSpPr>
            <p:cNvPr id="1503" name="Google Shape;1503;p9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9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9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9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9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8" name="Google Shape;1508;p94"/>
          <p:cNvGrpSpPr/>
          <p:nvPr/>
        </p:nvGrpSpPr>
        <p:grpSpPr>
          <a:xfrm>
            <a:off x="1997320" y="4185215"/>
            <a:ext cx="283685" cy="361472"/>
            <a:chOff x="1958100" y="4985350"/>
            <a:chExt cx="365150" cy="465275"/>
          </a:xfrm>
        </p:grpSpPr>
        <p:sp>
          <p:nvSpPr>
            <p:cNvPr id="1509" name="Google Shape;1509;p94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9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94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2" name="Google Shape;1512;p94"/>
          <p:cNvGrpSpPr/>
          <p:nvPr/>
        </p:nvGrpSpPr>
        <p:grpSpPr>
          <a:xfrm>
            <a:off x="2500129" y="4198966"/>
            <a:ext cx="325443" cy="334436"/>
            <a:chOff x="2605300" y="5003050"/>
            <a:chExt cx="418900" cy="430475"/>
          </a:xfrm>
        </p:grpSpPr>
        <p:sp>
          <p:nvSpPr>
            <p:cNvPr id="1513" name="Google Shape;1513;p9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9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9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6" name="Google Shape;1516;p94"/>
          <p:cNvGrpSpPr/>
          <p:nvPr/>
        </p:nvGrpSpPr>
        <p:grpSpPr>
          <a:xfrm>
            <a:off x="2992043" y="4206094"/>
            <a:ext cx="388994" cy="319733"/>
            <a:chOff x="3238475" y="5012225"/>
            <a:chExt cx="500700" cy="411550"/>
          </a:xfrm>
        </p:grpSpPr>
        <p:sp>
          <p:nvSpPr>
            <p:cNvPr id="1517" name="Google Shape;1517;p94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94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94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94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94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2" name="Google Shape;1522;p94"/>
          <p:cNvGrpSpPr/>
          <p:nvPr/>
        </p:nvGrpSpPr>
        <p:grpSpPr>
          <a:xfrm>
            <a:off x="4020445" y="4171930"/>
            <a:ext cx="426945" cy="388042"/>
            <a:chOff x="4562200" y="4968250"/>
            <a:chExt cx="549550" cy="499475"/>
          </a:xfrm>
        </p:grpSpPr>
        <p:sp>
          <p:nvSpPr>
            <p:cNvPr id="1523" name="Google Shape;1523;p94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94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94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94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9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8" name="Google Shape;1528;p94"/>
          <p:cNvGrpSpPr/>
          <p:nvPr/>
        </p:nvGrpSpPr>
        <p:grpSpPr>
          <a:xfrm>
            <a:off x="3562229" y="4193761"/>
            <a:ext cx="295999" cy="343914"/>
            <a:chOff x="3972400" y="4996350"/>
            <a:chExt cx="381000" cy="442675"/>
          </a:xfrm>
        </p:grpSpPr>
        <p:sp>
          <p:nvSpPr>
            <p:cNvPr id="1529" name="Google Shape;1529;p94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94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1" name="Google Shape;1531;p94"/>
          <p:cNvGrpSpPr/>
          <p:nvPr/>
        </p:nvGrpSpPr>
        <p:grpSpPr>
          <a:xfrm>
            <a:off x="4547941" y="4164821"/>
            <a:ext cx="419351" cy="402259"/>
            <a:chOff x="5241175" y="4959100"/>
            <a:chExt cx="539775" cy="517775"/>
          </a:xfrm>
        </p:grpSpPr>
        <p:sp>
          <p:nvSpPr>
            <p:cNvPr id="1532" name="Google Shape;1532;p9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9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9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9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9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8" name="Google Shape;1538;p94"/>
          <p:cNvSpPr/>
          <p:nvPr/>
        </p:nvSpPr>
        <p:spPr>
          <a:xfrm>
            <a:off x="5097043" y="4264195"/>
            <a:ext cx="369066" cy="203995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9" name="Google Shape;1539;p94"/>
          <p:cNvGrpSpPr/>
          <p:nvPr/>
        </p:nvGrpSpPr>
        <p:grpSpPr>
          <a:xfrm>
            <a:off x="5669784" y="4224584"/>
            <a:ext cx="268982" cy="309303"/>
            <a:chOff x="6685175" y="5036025"/>
            <a:chExt cx="346225" cy="398125"/>
          </a:xfrm>
        </p:grpSpPr>
        <p:sp>
          <p:nvSpPr>
            <p:cNvPr id="1540" name="Google Shape;1540;p94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94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94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94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94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5" name="Google Shape;1545;p94"/>
          <p:cNvGrpSpPr/>
          <p:nvPr/>
        </p:nvGrpSpPr>
        <p:grpSpPr>
          <a:xfrm>
            <a:off x="6283418" y="2106199"/>
            <a:ext cx="432570" cy="421334"/>
            <a:chOff x="5926225" y="921350"/>
            <a:chExt cx="517800" cy="504350"/>
          </a:xfrm>
        </p:grpSpPr>
        <p:sp>
          <p:nvSpPr>
            <p:cNvPr id="1546" name="Google Shape;1546;p94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9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8" name="Google Shape;1548;p94"/>
          <p:cNvSpPr/>
          <p:nvPr/>
        </p:nvSpPr>
        <p:spPr>
          <a:xfrm>
            <a:off x="6477338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9" name="Google Shape;1549;p94"/>
          <p:cNvGrpSpPr/>
          <p:nvPr/>
        </p:nvGrpSpPr>
        <p:grpSpPr>
          <a:xfrm>
            <a:off x="7168405" y="2085579"/>
            <a:ext cx="432570" cy="421334"/>
            <a:chOff x="5926225" y="921350"/>
            <a:chExt cx="517800" cy="504350"/>
          </a:xfrm>
        </p:grpSpPr>
        <p:sp>
          <p:nvSpPr>
            <p:cNvPr id="1550" name="Google Shape;1550;p94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9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2" name="Google Shape;1552;p94"/>
          <p:cNvSpPr/>
          <p:nvPr/>
        </p:nvSpPr>
        <p:spPr>
          <a:xfrm>
            <a:off x="7362326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3" name="Google Shape;1553;p94"/>
          <p:cNvGrpSpPr/>
          <p:nvPr/>
        </p:nvGrpSpPr>
        <p:grpSpPr>
          <a:xfrm>
            <a:off x="6283685" y="2834621"/>
            <a:ext cx="1075937" cy="1047989"/>
            <a:chOff x="5926225" y="921350"/>
            <a:chExt cx="517800" cy="504350"/>
          </a:xfrm>
        </p:grpSpPr>
        <p:sp>
          <p:nvSpPr>
            <p:cNvPr id="1554" name="Google Shape;1554;p94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9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6" name="Google Shape;1556;p94"/>
          <p:cNvSpPr/>
          <p:nvPr/>
        </p:nvSpPr>
        <p:spPr>
          <a:xfrm>
            <a:off x="6765998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9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1558" name="Google Shape;1558;p94"/>
          <p:cNvSpPr txBox="1">
            <a:spLocks noGrp="1"/>
          </p:cNvSpPr>
          <p:nvPr>
            <p:ph type="body" idx="4294967295"/>
          </p:nvPr>
        </p:nvSpPr>
        <p:spPr>
          <a:xfrm>
            <a:off x="6248575" y="3994963"/>
            <a:ext cx="24381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900" b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95"/>
          <p:cNvSpPr txBox="1"/>
          <p:nvPr/>
        </p:nvSpPr>
        <p:spPr>
          <a:xfrm>
            <a:off x="1189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✋👆👉👍👤👦👧👨👩👪💃🏃💑❤😂😉😋😒😭👶😸🐟🍒🍔💣📌📖🔨🎃🎈🎨🏈🏰🌏🔌🔑</a:t>
            </a:r>
            <a:r>
              <a:rPr lang="en" sz="2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Barlow Light"/>
                <a:ea typeface="Barlow Light"/>
                <a:cs typeface="Barlow Light"/>
                <a:sym typeface="Barlow Light"/>
              </a:rPr>
              <a:t> and many more...</a:t>
            </a:r>
            <a:endParaRPr sz="2400" b="0" i="0" u="none" strike="noStrike" cap="none">
              <a:solidFill>
                <a:schemeClr val="lt1"/>
              </a:solidFill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564" name="Google Shape;1564;p95"/>
          <p:cNvSpPr txBox="1"/>
          <p:nvPr/>
        </p:nvSpPr>
        <p:spPr>
          <a:xfrm>
            <a:off x="1029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sz="7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9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1566" name="Google Shape;1566;p95"/>
          <p:cNvSpPr txBox="1">
            <a:spLocks noGrp="1"/>
          </p:cNvSpPr>
          <p:nvPr>
            <p:ph type="body" idx="4294967295"/>
          </p:nvPr>
        </p:nvSpPr>
        <p:spPr>
          <a:xfrm>
            <a:off x="2657725" y="780225"/>
            <a:ext cx="58590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2376</Words>
  <Application>Microsoft Office PowerPoint</Application>
  <PresentationFormat>Apresentação na tela (16:9)</PresentationFormat>
  <Paragraphs>517</Paragraphs>
  <Slides>100</Slides>
  <Notes>97</Notes>
  <HiddenSlides>27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100</vt:i4>
      </vt:variant>
    </vt:vector>
  </HeadingPairs>
  <TitlesOfParts>
    <vt:vector size="109" baseType="lpstr">
      <vt:lpstr>Barlow SemiBold</vt:lpstr>
      <vt:lpstr>Roboto</vt:lpstr>
      <vt:lpstr>Cambria Math</vt:lpstr>
      <vt:lpstr>Arial</vt:lpstr>
      <vt:lpstr>Calibri</vt:lpstr>
      <vt:lpstr>Barlow Light</vt:lpstr>
      <vt:lpstr>Barlow</vt:lpstr>
      <vt:lpstr>Montserrat</vt:lpstr>
      <vt:lpstr>Lodovico template</vt:lpstr>
      <vt:lpstr>Introdução a Deep Learning</vt:lpstr>
      <vt:lpstr>Quem sou eu?</vt:lpstr>
      <vt:lpstr>Quem são vocês?</vt:lpstr>
      <vt:lpstr>Sumário</vt:lpstr>
      <vt:lpstr>1. Aprendizado de Máquina</vt:lpstr>
      <vt:lpstr>Apresentação do PowerPoint</vt:lpstr>
      <vt:lpstr>Tipos de Aprendizado</vt:lpstr>
      <vt:lpstr>Fluxo</vt:lpstr>
      <vt:lpstr>Tipos de Dados</vt:lpstr>
      <vt:lpstr>Tipos de Dados</vt:lpstr>
      <vt:lpstr>Nosso foco: Generalização</vt:lpstr>
      <vt:lpstr>2. Redes Neurais</vt:lpstr>
      <vt:lpstr>Histórico</vt:lpstr>
      <vt:lpstr>Perceptron</vt:lpstr>
      <vt:lpstr>Separação Linear</vt:lpstr>
      <vt:lpstr>Problemas não lineares?</vt:lpstr>
      <vt:lpstr>Porque procuramos não linearidade?</vt:lpstr>
      <vt:lpstr>Problemas não lineares?</vt:lpstr>
      <vt:lpstr>Problemas não lineares?</vt:lpstr>
      <vt:lpstr>Hiperparâmetro: Funções de Ativação</vt:lpstr>
      <vt:lpstr>Perceptron Multi-Camada</vt:lpstr>
      <vt:lpstr>Três Etapas no Treinamento</vt:lpstr>
      <vt:lpstr>Nosso Exemplo</vt:lpstr>
      <vt:lpstr>Forward</vt:lpstr>
      <vt:lpstr>Forward</vt:lpstr>
      <vt:lpstr>Como avaliar o resultado?</vt:lpstr>
      <vt:lpstr>Função de Custo</vt:lpstr>
      <vt:lpstr>Função de Custo</vt:lpstr>
      <vt:lpstr>Função de Custo</vt:lpstr>
      <vt:lpstr>Função de Custo</vt:lpstr>
      <vt:lpstr>Função de Custo</vt:lpstr>
      <vt:lpstr>Função de Custo</vt:lpstr>
      <vt:lpstr>Passos Backward</vt:lpstr>
      <vt:lpstr>Backpropagation</vt:lpstr>
      <vt:lpstr>Relembrando o comportamento</vt:lpstr>
      <vt:lpstr>Comportamento Função de Custo</vt:lpstr>
      <vt:lpstr>Como saber para onde ir?</vt:lpstr>
      <vt:lpstr>Como saber para onde ir?</vt:lpstr>
      <vt:lpstr>Otimizadores</vt:lpstr>
      <vt:lpstr>Otimizadores</vt:lpstr>
      <vt:lpstr>Hiperparâmetros</vt:lpstr>
      <vt:lpstr>4. Deep Learning</vt:lpstr>
      <vt:lpstr>Antes de Deep Learning:</vt:lpstr>
      <vt:lpstr>Após Deep Learning:</vt:lpstr>
      <vt:lpstr>Três principais arquiteturas</vt:lpstr>
      <vt:lpstr>Três principais arquiteturas</vt:lpstr>
      <vt:lpstr>Rede MLP (Vanilla)</vt:lpstr>
      <vt:lpstr>Rede MLP (Vanilla)</vt:lpstr>
      <vt:lpstr>Três principais arquiteturas</vt:lpstr>
      <vt:lpstr>Redes Convolucionais</vt:lpstr>
      <vt:lpstr>Redes Convolucionais</vt:lpstr>
      <vt:lpstr>Redes Convolucionais</vt:lpstr>
      <vt:lpstr>Redes Convolucionais</vt:lpstr>
      <vt:lpstr>Três principais arquiteturas</vt:lpstr>
      <vt:lpstr>Redes Recorrentes</vt:lpstr>
      <vt:lpstr>Redes Recorrentes</vt:lpstr>
      <vt:lpstr>Redes Recorrentes</vt:lpstr>
      <vt:lpstr>5. Transfer Learning</vt:lpstr>
      <vt:lpstr>Redes Convolucionais</vt:lpstr>
      <vt:lpstr>Redes Convolucionais</vt:lpstr>
      <vt:lpstr>ImageNet</vt:lpstr>
      <vt:lpstr>Arquiteturas famosas</vt:lpstr>
      <vt:lpstr>Resnet</vt:lpstr>
      <vt:lpstr>Resnet</vt:lpstr>
      <vt:lpstr>5. PLN</vt:lpstr>
      <vt:lpstr>PLN</vt:lpstr>
      <vt:lpstr>Redes Recorrentes</vt:lpstr>
      <vt:lpstr>Transformers</vt:lpstr>
      <vt:lpstr>Transformers</vt:lpstr>
      <vt:lpstr>Modelagem de Linguagem</vt:lpstr>
      <vt:lpstr>GPTs</vt:lpstr>
      <vt:lpstr>Referências</vt:lpstr>
      <vt:lpstr>Obrigado!</vt:lpstr>
      <vt:lpstr>Instructions for use</vt:lpstr>
      <vt:lpstr>1. Transition Headline</vt:lpstr>
      <vt:lpstr>Hello!</vt:lpstr>
      <vt:lpstr>Apresentação do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Desmistificando as Redes Neurais</dc:title>
  <cp:lastModifiedBy>Otávio Parraga</cp:lastModifiedBy>
  <cp:revision>37</cp:revision>
  <dcterms:modified xsi:type="dcterms:W3CDTF">2022-07-12T21:20:32Z</dcterms:modified>
</cp:coreProperties>
</file>